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395" r:id="rId2"/>
    <p:sldId id="529" r:id="rId3"/>
    <p:sldId id="550" r:id="rId4"/>
    <p:sldId id="398" r:id="rId5"/>
    <p:sldId id="590" r:id="rId6"/>
    <p:sldId id="554" r:id="rId7"/>
    <p:sldId id="561" r:id="rId8"/>
    <p:sldId id="563" r:id="rId9"/>
    <p:sldId id="583" r:id="rId10"/>
    <p:sldId id="584" r:id="rId11"/>
    <p:sldId id="572" r:id="rId12"/>
    <p:sldId id="574" r:id="rId13"/>
    <p:sldId id="573" r:id="rId14"/>
    <p:sldId id="575" r:id="rId15"/>
    <p:sldId id="511" r:id="rId16"/>
    <p:sldId id="557" r:id="rId17"/>
    <p:sldId id="594" r:id="rId18"/>
    <p:sldId id="579" r:id="rId19"/>
    <p:sldId id="580" r:id="rId20"/>
    <p:sldId id="581" r:id="rId21"/>
    <p:sldId id="582" r:id="rId22"/>
    <p:sldId id="564" r:id="rId23"/>
    <p:sldId id="565" r:id="rId24"/>
    <p:sldId id="566" r:id="rId25"/>
    <p:sldId id="399" r:id="rId26"/>
    <p:sldId id="587" r:id="rId27"/>
    <p:sldId id="588" r:id="rId28"/>
    <p:sldId id="591" r:id="rId29"/>
    <p:sldId id="592" r:id="rId30"/>
    <p:sldId id="593" r:id="rId31"/>
    <p:sldId id="406" r:id="rId32"/>
  </p:sldIdLst>
  <p:sldSz cx="12192000" cy="6858000"/>
  <p:notesSz cx="6807200" cy="9939338"/>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ller, Katelynn (MBWCB)" initials="FK(" lastIdx="4" clrIdx="0">
    <p:extLst>
      <p:ext uri="{19B8F6BF-5375-455C-9EA6-DF929625EA0E}">
        <p15:presenceInfo xmlns:p15="http://schemas.microsoft.com/office/powerpoint/2012/main" userId="S::katelynn.fuller@colmarbrunton.co.nz::bdffc180-42f7-4c7e-8853-44dafd4521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B8E0"/>
    <a:srgbClr val="C00000"/>
    <a:srgbClr val="E3680B"/>
    <a:srgbClr val="BFBFBF"/>
    <a:srgbClr val="357088"/>
    <a:srgbClr val="FFFFFF"/>
    <a:srgbClr val="F9B17B"/>
    <a:srgbClr val="7F7F7F"/>
    <a:srgbClr val="E6E6E6"/>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1848" autoAdjust="0"/>
    <p:restoredTop sz="94660"/>
  </p:normalViewPr>
  <p:slideViewPr>
    <p:cSldViewPr snapToGrid="0">
      <p:cViewPr>
        <p:scale>
          <a:sx n="96" d="100"/>
          <a:sy n="96" d="100"/>
        </p:scale>
        <p:origin x="1248" y="402"/>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bg1"/>
              </a:solidFill>
              <a:ln w="19050">
                <a:solidFill>
                  <a:schemeClr val="bg1"/>
                </a:solidFill>
              </a:ln>
              <a:effectLst/>
            </c:spPr>
            <c:extLst>
              <c:ext xmlns:c16="http://schemas.microsoft.com/office/drawing/2014/chart" uri="{C3380CC4-5D6E-409C-BE32-E72D297353CC}">
                <c16:uniqueId val="{00000001-50B7-4B86-8D51-2BBEC546DB1A}"/>
              </c:ext>
            </c:extLst>
          </c:dPt>
          <c:dPt>
            <c:idx val="1"/>
            <c:bubble3D val="0"/>
            <c:spPr>
              <a:noFill/>
              <a:ln w="9525">
                <a:solidFill>
                  <a:schemeClr val="bg1"/>
                </a:solidFill>
              </a:ln>
              <a:effectLst/>
            </c:spPr>
            <c:extLst>
              <c:ext xmlns:c16="http://schemas.microsoft.com/office/drawing/2014/chart" uri="{C3380CC4-5D6E-409C-BE32-E72D297353CC}">
                <c16:uniqueId val="{00000003-50B7-4B86-8D51-2BBEC546DB1A}"/>
              </c:ext>
            </c:extLst>
          </c:dPt>
          <c:dPt>
            <c:idx val="2"/>
            <c:bubble3D val="0"/>
            <c:spPr>
              <a:noFill/>
              <a:ln w="19050">
                <a:noFill/>
              </a:ln>
              <a:effectLst/>
            </c:spPr>
            <c:extLst>
              <c:ext xmlns:c16="http://schemas.microsoft.com/office/drawing/2014/chart" uri="{C3380CC4-5D6E-409C-BE32-E72D297353CC}">
                <c16:uniqueId val="{00000002-50B7-4B86-8D51-2BBEC546DB1A}"/>
              </c:ext>
            </c:extLst>
          </c:dPt>
          <c:cat>
            <c:strRef>
              <c:f>Sheet1!$A$2:$A$4</c:f>
              <c:strCache>
                <c:ptCount val="3"/>
                <c:pt idx="0">
                  <c:v>a</c:v>
                </c:pt>
                <c:pt idx="1">
                  <c:v>b</c:v>
                </c:pt>
                <c:pt idx="2">
                  <c:v>c</c:v>
                </c:pt>
              </c:strCache>
            </c:strRef>
          </c:cat>
          <c:val>
            <c:numRef>
              <c:f>Sheet1!$B$2:$B$4</c:f>
              <c:numCache>
                <c:formatCode>General</c:formatCode>
                <c:ptCount val="3"/>
                <c:pt idx="0">
                  <c:v>0.74</c:v>
                </c:pt>
                <c:pt idx="1">
                  <c:v>0.26</c:v>
                </c:pt>
                <c:pt idx="2">
                  <c:v>1</c:v>
                </c:pt>
              </c:numCache>
            </c:numRef>
          </c:val>
          <c:extLst>
            <c:ext xmlns:c16="http://schemas.microsoft.com/office/drawing/2014/chart" uri="{C3380CC4-5D6E-409C-BE32-E72D297353CC}">
              <c16:uniqueId val="{00000000-50B7-4B86-8D51-2BBEC546DB1A}"/>
            </c:ext>
          </c:extLst>
        </c:ser>
        <c:dLbls>
          <c:showLegendKey val="0"/>
          <c:showVal val="0"/>
          <c:showCatName val="0"/>
          <c:showSerName val="0"/>
          <c:showPercent val="0"/>
          <c:showBubbleSize val="0"/>
          <c:showLeaderLines val="1"/>
        </c:dLbls>
        <c:firstSliceAng val="27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4091453701792"/>
          <c:y val="0.15026476083890733"/>
          <c:w val="0.707163903725332"/>
          <c:h val="0.75733099187314379"/>
        </c:manualLayout>
      </c:layout>
      <c:barChart>
        <c:barDir val="bar"/>
        <c:grouping val="percentStacked"/>
        <c:varyColors val="0"/>
        <c:ser>
          <c:idx val="0"/>
          <c:order val="0"/>
          <c:tx>
            <c:strRef>
              <c:f>Sheet1!$B$1</c:f>
              <c:strCache>
                <c:ptCount val="1"/>
                <c:pt idx="0">
                  <c:v>Very satisfied</c:v>
                </c:pt>
              </c:strCache>
            </c:strRef>
          </c:tx>
          <c:spPr>
            <a:solidFill>
              <a:srgbClr val="357088"/>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NZ"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experience in dealing with the team responsible for Talent Development (n=97)</c:v>
                </c:pt>
                <c:pt idx="1">
                  <c:v>The support the Film Commission is providing you and/or organisation (n=115)</c:v>
                </c:pt>
                <c:pt idx="2">
                  <c:v>Your experience in dealing with team responsible for development and production funding (including Te Puna Kairangi Premium Fund) (n=108)</c:v>
                </c:pt>
                <c:pt idx="3">
                  <c:v>Your experience in dealing with the team responsible for screen incentives, co-productions and international screen attractions (n=94)</c:v>
                </c:pt>
                <c:pt idx="4">
                  <c:v>Your experience in dealing with the team responsible for screen story marketing (n=89)</c:v>
                </c:pt>
                <c:pt idx="5">
                  <c:v>Your interactions with the people at the Film Commission (n=126)</c:v>
                </c:pt>
              </c:strCache>
            </c:strRef>
          </c:cat>
          <c:val>
            <c:numRef>
              <c:f>Sheet1!$B$2:$B$7</c:f>
              <c:numCache>
                <c:formatCode>0%</c:formatCode>
                <c:ptCount val="6"/>
                <c:pt idx="0">
                  <c:v>0.17525773195880001</c:v>
                </c:pt>
                <c:pt idx="1">
                  <c:v>0.1826086956522</c:v>
                </c:pt>
                <c:pt idx="2">
                  <c:v>0.19444444444440001</c:v>
                </c:pt>
                <c:pt idx="3">
                  <c:v>0.21276595744679999</c:v>
                </c:pt>
                <c:pt idx="4">
                  <c:v>0.2359550561798</c:v>
                </c:pt>
                <c:pt idx="5">
                  <c:v>0.28571428571430002</c:v>
                </c:pt>
              </c:numCache>
            </c:numRef>
          </c:val>
          <c:extLst>
            <c:ext xmlns:c16="http://schemas.microsoft.com/office/drawing/2014/chart" uri="{C3380CC4-5D6E-409C-BE32-E72D297353CC}">
              <c16:uniqueId val="{00000000-99AA-4B64-A6CD-DEAF2FCEB7E1}"/>
            </c:ext>
          </c:extLst>
        </c:ser>
        <c:ser>
          <c:idx val="1"/>
          <c:order val="1"/>
          <c:tx>
            <c:strRef>
              <c:f>Sheet1!$C$1</c:f>
              <c:strCache>
                <c:ptCount val="1"/>
                <c:pt idx="0">
                  <c:v>Satisfied</c:v>
                </c:pt>
              </c:strCache>
            </c:strRef>
          </c:tx>
          <c:spPr>
            <a:solidFill>
              <a:srgbClr val="52B8E0"/>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experience in dealing with the team responsible for Talent Development (n=97)</c:v>
                </c:pt>
                <c:pt idx="1">
                  <c:v>The support the Film Commission is providing you and/or organisation (n=115)</c:v>
                </c:pt>
                <c:pt idx="2">
                  <c:v>Your experience in dealing with team responsible for development and production funding (including Te Puna Kairangi Premium Fund) (n=108)</c:v>
                </c:pt>
                <c:pt idx="3">
                  <c:v>Your experience in dealing with the team responsible for screen incentives, co-productions and international screen attractions (n=94)</c:v>
                </c:pt>
                <c:pt idx="4">
                  <c:v>Your experience in dealing with the team responsible for screen story marketing (n=89)</c:v>
                </c:pt>
                <c:pt idx="5">
                  <c:v>Your interactions with the people at the Film Commission (n=126)</c:v>
                </c:pt>
              </c:strCache>
            </c:strRef>
          </c:cat>
          <c:val>
            <c:numRef>
              <c:f>Sheet1!$C$2:$C$7</c:f>
              <c:numCache>
                <c:formatCode>0%</c:formatCode>
                <c:ptCount val="6"/>
                <c:pt idx="0">
                  <c:v>0.43298969072170002</c:v>
                </c:pt>
                <c:pt idx="1">
                  <c:v>0.32173913043480001</c:v>
                </c:pt>
                <c:pt idx="2">
                  <c:v>0.3425925925926</c:v>
                </c:pt>
                <c:pt idx="3">
                  <c:v>0.39361702127659998</c:v>
                </c:pt>
                <c:pt idx="4">
                  <c:v>0.314606741573</c:v>
                </c:pt>
                <c:pt idx="5">
                  <c:v>0.36507936507939998</c:v>
                </c:pt>
              </c:numCache>
            </c:numRef>
          </c:val>
          <c:extLst>
            <c:ext xmlns:c16="http://schemas.microsoft.com/office/drawing/2014/chart" uri="{C3380CC4-5D6E-409C-BE32-E72D297353CC}">
              <c16:uniqueId val="{00000001-99AA-4B64-A6CD-DEAF2FCEB7E1}"/>
            </c:ext>
          </c:extLst>
        </c:ser>
        <c:ser>
          <c:idx val="2"/>
          <c:order val="2"/>
          <c:tx>
            <c:strRef>
              <c:f>Sheet1!$D$1</c:f>
              <c:strCache>
                <c:ptCount val="1"/>
                <c:pt idx="0">
                  <c:v>Neither satisfied nor dissatisfied</c:v>
                </c:pt>
              </c:strCache>
            </c:strRef>
          </c:tx>
          <c:spPr>
            <a:solidFill>
              <a:schemeClr val="bg1">
                <a:lumMod val="75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experience in dealing with the team responsible for Talent Development (n=97)</c:v>
                </c:pt>
                <c:pt idx="1">
                  <c:v>The support the Film Commission is providing you and/or organisation (n=115)</c:v>
                </c:pt>
                <c:pt idx="2">
                  <c:v>Your experience in dealing with team responsible for development and production funding (including Te Puna Kairangi Premium Fund) (n=108)</c:v>
                </c:pt>
                <c:pt idx="3">
                  <c:v>Your experience in dealing with the team responsible for screen incentives, co-productions and international screen attractions (n=94)</c:v>
                </c:pt>
                <c:pt idx="4">
                  <c:v>Your experience in dealing with the team responsible for screen story marketing (n=89)</c:v>
                </c:pt>
                <c:pt idx="5">
                  <c:v>Your interactions with the people at the Film Commission (n=126)</c:v>
                </c:pt>
              </c:strCache>
            </c:strRef>
          </c:cat>
          <c:val>
            <c:numRef>
              <c:f>Sheet1!$D$2:$D$7</c:f>
              <c:numCache>
                <c:formatCode>0%</c:formatCode>
                <c:ptCount val="6"/>
                <c:pt idx="0">
                  <c:v>0.21649484536079999</c:v>
                </c:pt>
                <c:pt idx="1">
                  <c:v>0.1826086956522</c:v>
                </c:pt>
                <c:pt idx="2">
                  <c:v>0.2314814814815</c:v>
                </c:pt>
                <c:pt idx="3">
                  <c:v>0.22340425531909999</c:v>
                </c:pt>
                <c:pt idx="4">
                  <c:v>0.25842696629209999</c:v>
                </c:pt>
                <c:pt idx="5">
                  <c:v>0.21428571428570001</c:v>
                </c:pt>
              </c:numCache>
            </c:numRef>
          </c:val>
          <c:extLst>
            <c:ext xmlns:c16="http://schemas.microsoft.com/office/drawing/2014/chart" uri="{C3380CC4-5D6E-409C-BE32-E72D297353CC}">
              <c16:uniqueId val="{00000002-99AA-4B64-A6CD-DEAF2FCEB7E1}"/>
            </c:ext>
          </c:extLst>
        </c:ser>
        <c:ser>
          <c:idx val="3"/>
          <c:order val="3"/>
          <c:tx>
            <c:strRef>
              <c:f>Sheet1!$E$1</c:f>
              <c:strCache>
                <c:ptCount val="1"/>
                <c:pt idx="0">
                  <c:v>Dissatisfied</c:v>
                </c:pt>
              </c:strCache>
            </c:strRef>
          </c:tx>
          <c:spPr>
            <a:solidFill>
              <a:srgbClr val="E3680B"/>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experience in dealing with the team responsible for Talent Development (n=97)</c:v>
                </c:pt>
                <c:pt idx="1">
                  <c:v>The support the Film Commission is providing you and/or organisation (n=115)</c:v>
                </c:pt>
                <c:pt idx="2">
                  <c:v>Your experience in dealing with team responsible for development and production funding (including Te Puna Kairangi Premium Fund) (n=108)</c:v>
                </c:pt>
                <c:pt idx="3">
                  <c:v>Your experience in dealing with the team responsible for screen incentives, co-productions and international screen attractions (n=94)</c:v>
                </c:pt>
                <c:pt idx="4">
                  <c:v>Your experience in dealing with the team responsible for screen story marketing (n=89)</c:v>
                </c:pt>
                <c:pt idx="5">
                  <c:v>Your interactions with the people at the Film Commission (n=126)</c:v>
                </c:pt>
              </c:strCache>
            </c:strRef>
          </c:cat>
          <c:val>
            <c:numRef>
              <c:f>Sheet1!$E$2:$E$7</c:f>
              <c:numCache>
                <c:formatCode>0%</c:formatCode>
                <c:ptCount val="6"/>
                <c:pt idx="0">
                  <c:v>0.1134020618557</c:v>
                </c:pt>
                <c:pt idx="1">
                  <c:v>0.25217391304350001</c:v>
                </c:pt>
                <c:pt idx="2">
                  <c:v>0.1574074074074</c:v>
                </c:pt>
                <c:pt idx="3">
                  <c:v>0.1382978723404</c:v>
                </c:pt>
                <c:pt idx="4">
                  <c:v>8.9887640449440004E-2</c:v>
                </c:pt>
                <c:pt idx="5">
                  <c:v>0.1111111111111</c:v>
                </c:pt>
              </c:numCache>
            </c:numRef>
          </c:val>
          <c:extLst>
            <c:ext xmlns:c16="http://schemas.microsoft.com/office/drawing/2014/chart" uri="{C3380CC4-5D6E-409C-BE32-E72D297353CC}">
              <c16:uniqueId val="{00000003-99AA-4B64-A6CD-DEAF2FCEB7E1}"/>
            </c:ext>
          </c:extLst>
        </c:ser>
        <c:ser>
          <c:idx val="4"/>
          <c:order val="4"/>
          <c:tx>
            <c:strRef>
              <c:f>Sheet1!$F$1</c:f>
              <c:strCache>
                <c:ptCount val="1"/>
                <c:pt idx="0">
                  <c:v>Very dissatisfied</c:v>
                </c:pt>
              </c:strCache>
            </c:strRef>
          </c:tx>
          <c:spPr>
            <a:solidFill>
              <a:srgbClr val="C00000"/>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Your experience in dealing with the team responsible for Talent Development (n=97)</c:v>
                </c:pt>
                <c:pt idx="1">
                  <c:v>The support the Film Commission is providing you and/or organisation (n=115)</c:v>
                </c:pt>
                <c:pt idx="2">
                  <c:v>Your experience in dealing with team responsible for development and production funding (including Te Puna Kairangi Premium Fund) (n=108)</c:v>
                </c:pt>
                <c:pt idx="3">
                  <c:v>Your experience in dealing with the team responsible for screen incentives, co-productions and international screen attractions (n=94)</c:v>
                </c:pt>
                <c:pt idx="4">
                  <c:v>Your experience in dealing with the team responsible for screen story marketing (n=89)</c:v>
                </c:pt>
                <c:pt idx="5">
                  <c:v>Your interactions with the people at the Film Commission (n=126)</c:v>
                </c:pt>
              </c:strCache>
            </c:strRef>
          </c:cat>
          <c:val>
            <c:numRef>
              <c:f>Sheet1!$F$2:$F$7</c:f>
              <c:numCache>
                <c:formatCode>0%</c:formatCode>
                <c:ptCount val="6"/>
                <c:pt idx="0">
                  <c:v>6.1855670103090003E-2</c:v>
                </c:pt>
                <c:pt idx="1">
                  <c:v>6.0869565217390002E-2</c:v>
                </c:pt>
                <c:pt idx="2">
                  <c:v>7.4074074074070004E-2</c:v>
                </c:pt>
                <c:pt idx="3">
                  <c:v>3.1914893617019997E-2</c:v>
                </c:pt>
                <c:pt idx="4">
                  <c:v>0.1011235955056</c:v>
                </c:pt>
                <c:pt idx="5">
                  <c:v>2.3809523809519999E-2</c:v>
                </c:pt>
              </c:numCache>
            </c:numRef>
          </c:val>
          <c:extLst>
            <c:ext xmlns:c16="http://schemas.microsoft.com/office/drawing/2014/chart" uri="{C3380CC4-5D6E-409C-BE32-E72D297353CC}">
              <c16:uniqueId val="{00000005-99AA-4B64-A6CD-DEAF2FCEB7E1}"/>
            </c:ext>
          </c:extLst>
        </c:ser>
        <c:dLbls>
          <c:dLblPos val="ctr"/>
          <c:showLegendKey val="0"/>
          <c:showVal val="1"/>
          <c:showCatName val="0"/>
          <c:showSerName val="0"/>
          <c:showPercent val="0"/>
          <c:showBubbleSize val="0"/>
        </c:dLbls>
        <c:gapWidth val="94"/>
        <c:overlap val="100"/>
        <c:axId val="1949220079"/>
        <c:axId val="402956607"/>
      </c:barChart>
      <c:catAx>
        <c:axId val="1949220079"/>
        <c:scaling>
          <c:orientation val="minMax"/>
        </c:scaling>
        <c:delete val="1"/>
        <c:axPos val="l"/>
        <c:numFmt formatCode="General" sourceLinked="1"/>
        <c:majorTickMark val="none"/>
        <c:minorTickMark val="none"/>
        <c:tickLblPos val="nextTo"/>
        <c:crossAx val="402956607"/>
        <c:crosses val="autoZero"/>
        <c:auto val="1"/>
        <c:lblAlgn val="ctr"/>
        <c:lblOffset val="100"/>
        <c:noMultiLvlLbl val="0"/>
      </c:catAx>
      <c:valAx>
        <c:axId val="402956607"/>
        <c:scaling>
          <c:orientation val="minMax"/>
        </c:scaling>
        <c:delete val="1"/>
        <c:axPos val="b"/>
        <c:numFmt formatCode="0%" sourceLinked="1"/>
        <c:majorTickMark val="none"/>
        <c:minorTickMark val="none"/>
        <c:tickLblPos val="nextTo"/>
        <c:crossAx val="1949220079"/>
        <c:crosses val="autoZero"/>
        <c:crossBetween val="between"/>
      </c:valAx>
      <c:spPr>
        <a:noFill/>
        <a:ln>
          <a:noFill/>
        </a:ln>
        <a:effectLst/>
      </c:spPr>
    </c:plotArea>
    <c:legend>
      <c:legendPos val="r"/>
      <c:layout>
        <c:manualLayout>
          <c:xMode val="edge"/>
          <c:yMode val="edge"/>
          <c:x val="0.13524425744311014"/>
          <c:y val="5.7124389930068298E-3"/>
          <c:w val="0.72846974204924186"/>
          <c:h val="0.201367428709932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084091453701792"/>
          <c:y val="0.15026476083890733"/>
          <c:w val="0.707163903725332"/>
          <c:h val="0.6080329810740992"/>
        </c:manualLayout>
      </c:layout>
      <c:barChart>
        <c:barDir val="bar"/>
        <c:grouping val="percentStacked"/>
        <c:varyColors val="0"/>
        <c:ser>
          <c:idx val="0"/>
          <c:order val="0"/>
          <c:tx>
            <c:strRef>
              <c:f>Sheet1!$B$1</c:f>
              <c:strCache>
                <c:ptCount val="1"/>
                <c:pt idx="0">
                  <c:v>Strongly agree</c:v>
                </c:pt>
              </c:strCache>
            </c:strRef>
          </c:tx>
          <c:spPr>
            <a:solidFill>
              <a:srgbClr val="357088"/>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NZ"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NZFC supports the screen sector to adopt more environmentally sustainable practices (101)</c:v>
                </c:pt>
                <c:pt idx="1">
                  <c:v>New Zealand is a world leading destination for screen production (119)</c:v>
                </c:pt>
                <c:pt idx="2">
                  <c:v>NZFC actively identifies, supports and promotes diversity and inclusion offering an inclusive{#PopI}and accessible environment to stakeholders (118)</c:v>
                </c:pt>
              </c:strCache>
            </c:strRef>
          </c:cat>
          <c:val>
            <c:numRef>
              <c:f>Sheet1!$B$2:$B$4</c:f>
              <c:numCache>
                <c:formatCode>0%</c:formatCode>
                <c:ptCount val="3"/>
                <c:pt idx="0">
                  <c:v>0.1188118811881</c:v>
                </c:pt>
                <c:pt idx="1">
                  <c:v>0.26890756302520002</c:v>
                </c:pt>
                <c:pt idx="2">
                  <c:v>0.32203389830509999</c:v>
                </c:pt>
              </c:numCache>
            </c:numRef>
          </c:val>
          <c:extLst>
            <c:ext xmlns:c16="http://schemas.microsoft.com/office/drawing/2014/chart" uri="{C3380CC4-5D6E-409C-BE32-E72D297353CC}">
              <c16:uniqueId val="{00000000-99AA-4B64-A6CD-DEAF2FCEB7E1}"/>
            </c:ext>
          </c:extLst>
        </c:ser>
        <c:ser>
          <c:idx val="1"/>
          <c:order val="1"/>
          <c:tx>
            <c:strRef>
              <c:f>Sheet1!$C$1</c:f>
              <c:strCache>
                <c:ptCount val="1"/>
                <c:pt idx="0">
                  <c:v>Slightly agree</c:v>
                </c:pt>
              </c:strCache>
            </c:strRef>
          </c:tx>
          <c:spPr>
            <a:solidFill>
              <a:srgbClr val="52B8E0"/>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NZFC supports the screen sector to adopt more environmentally sustainable practices (101)</c:v>
                </c:pt>
                <c:pt idx="1">
                  <c:v>New Zealand is a world leading destination for screen production (119)</c:v>
                </c:pt>
                <c:pt idx="2">
                  <c:v>NZFC actively identifies, supports and promotes diversity and inclusion offering an inclusive{#PopI}and accessible environment to stakeholders (118)</c:v>
                </c:pt>
              </c:strCache>
            </c:strRef>
          </c:cat>
          <c:val>
            <c:numRef>
              <c:f>Sheet1!$C$2:$C$4</c:f>
              <c:numCache>
                <c:formatCode>0%</c:formatCode>
                <c:ptCount val="3"/>
                <c:pt idx="0">
                  <c:v>0.24752475247520001</c:v>
                </c:pt>
                <c:pt idx="1">
                  <c:v>0.40336134453779998</c:v>
                </c:pt>
                <c:pt idx="2">
                  <c:v>0.37288135593220001</c:v>
                </c:pt>
              </c:numCache>
            </c:numRef>
          </c:val>
          <c:extLst>
            <c:ext xmlns:c16="http://schemas.microsoft.com/office/drawing/2014/chart" uri="{C3380CC4-5D6E-409C-BE32-E72D297353CC}">
              <c16:uniqueId val="{00000001-99AA-4B64-A6CD-DEAF2FCEB7E1}"/>
            </c:ext>
          </c:extLst>
        </c:ser>
        <c:ser>
          <c:idx val="2"/>
          <c:order val="2"/>
          <c:tx>
            <c:strRef>
              <c:f>Sheet1!$D$1</c:f>
              <c:strCache>
                <c:ptCount val="1"/>
                <c:pt idx="0">
                  <c:v>Neither agree nor disagree</c:v>
                </c:pt>
              </c:strCache>
            </c:strRef>
          </c:tx>
          <c:spPr>
            <a:solidFill>
              <a:schemeClr val="bg1">
                <a:lumMod val="75000"/>
              </a:schemeClr>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NZFC supports the screen sector to adopt more environmentally sustainable practices (101)</c:v>
                </c:pt>
                <c:pt idx="1">
                  <c:v>New Zealand is a world leading destination for screen production (119)</c:v>
                </c:pt>
                <c:pt idx="2">
                  <c:v>NZFC actively identifies, supports and promotes diversity and inclusion offering an inclusive{#PopI}and accessible environment to stakeholders (118)</c:v>
                </c:pt>
              </c:strCache>
            </c:strRef>
          </c:cat>
          <c:val>
            <c:numRef>
              <c:f>Sheet1!$D$2:$D$4</c:f>
              <c:numCache>
                <c:formatCode>0%</c:formatCode>
                <c:ptCount val="3"/>
                <c:pt idx="0">
                  <c:v>0.40594059405939997</c:v>
                </c:pt>
                <c:pt idx="1">
                  <c:v>0.1176470588235</c:v>
                </c:pt>
                <c:pt idx="2">
                  <c:v>0.13559322033900001</c:v>
                </c:pt>
              </c:numCache>
            </c:numRef>
          </c:val>
          <c:extLst>
            <c:ext xmlns:c16="http://schemas.microsoft.com/office/drawing/2014/chart" uri="{C3380CC4-5D6E-409C-BE32-E72D297353CC}">
              <c16:uniqueId val="{00000002-99AA-4B64-A6CD-DEAF2FCEB7E1}"/>
            </c:ext>
          </c:extLst>
        </c:ser>
        <c:ser>
          <c:idx val="3"/>
          <c:order val="3"/>
          <c:tx>
            <c:strRef>
              <c:f>Sheet1!$E$1</c:f>
              <c:strCache>
                <c:ptCount val="1"/>
                <c:pt idx="0">
                  <c:v>Slightly disagree</c:v>
                </c:pt>
              </c:strCache>
            </c:strRef>
          </c:tx>
          <c:spPr>
            <a:solidFill>
              <a:srgbClr val="E3680B"/>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NZFC supports the screen sector to adopt more environmentally sustainable practices (101)</c:v>
                </c:pt>
                <c:pt idx="1">
                  <c:v>New Zealand is a world leading destination for screen production (119)</c:v>
                </c:pt>
                <c:pt idx="2">
                  <c:v>NZFC actively identifies, supports and promotes diversity and inclusion offering an inclusive{#PopI}and accessible environment to stakeholders (118)</c:v>
                </c:pt>
              </c:strCache>
            </c:strRef>
          </c:cat>
          <c:val>
            <c:numRef>
              <c:f>Sheet1!$E$2:$E$4</c:f>
              <c:numCache>
                <c:formatCode>0%</c:formatCode>
                <c:ptCount val="3"/>
                <c:pt idx="0">
                  <c:v>0.12871287128709999</c:v>
                </c:pt>
                <c:pt idx="1">
                  <c:v>0.15966386554619999</c:v>
                </c:pt>
                <c:pt idx="2">
                  <c:v>9.3220338983050002E-2</c:v>
                </c:pt>
              </c:numCache>
            </c:numRef>
          </c:val>
          <c:extLst>
            <c:ext xmlns:c16="http://schemas.microsoft.com/office/drawing/2014/chart" uri="{C3380CC4-5D6E-409C-BE32-E72D297353CC}">
              <c16:uniqueId val="{00000003-99AA-4B64-A6CD-DEAF2FCEB7E1}"/>
            </c:ext>
          </c:extLst>
        </c:ser>
        <c:ser>
          <c:idx val="4"/>
          <c:order val="4"/>
          <c:tx>
            <c:strRef>
              <c:f>Sheet1!$F$1</c:f>
              <c:strCache>
                <c:ptCount val="1"/>
                <c:pt idx="0">
                  <c:v>Strongly disagree</c:v>
                </c:pt>
              </c:strCache>
            </c:strRef>
          </c:tx>
          <c:spPr>
            <a:solidFill>
              <a:srgbClr val="C00000"/>
            </a:solidFill>
            <a:ln w="19050">
              <a:solidFill>
                <a:schemeClr val="bg1"/>
              </a:solid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NZFC supports the screen sector to adopt more environmentally sustainable practices (101)</c:v>
                </c:pt>
                <c:pt idx="1">
                  <c:v>New Zealand is a world leading destination for screen production (119)</c:v>
                </c:pt>
                <c:pt idx="2">
                  <c:v>NZFC actively identifies, supports and promotes diversity and inclusion offering an inclusive{#PopI}and accessible environment to stakeholders (118)</c:v>
                </c:pt>
              </c:strCache>
            </c:strRef>
          </c:cat>
          <c:val>
            <c:numRef>
              <c:f>Sheet1!$F$2:$F$4</c:f>
              <c:numCache>
                <c:formatCode>0%</c:formatCode>
                <c:ptCount val="3"/>
                <c:pt idx="0">
                  <c:v>9.90099009901E-2</c:v>
                </c:pt>
                <c:pt idx="1">
                  <c:v>5.0420168067230001E-2</c:v>
                </c:pt>
                <c:pt idx="2">
                  <c:v>7.6271186440679997E-2</c:v>
                </c:pt>
              </c:numCache>
            </c:numRef>
          </c:val>
          <c:extLst>
            <c:ext xmlns:c16="http://schemas.microsoft.com/office/drawing/2014/chart" uri="{C3380CC4-5D6E-409C-BE32-E72D297353CC}">
              <c16:uniqueId val="{00000005-99AA-4B64-A6CD-DEAF2FCEB7E1}"/>
            </c:ext>
          </c:extLst>
        </c:ser>
        <c:dLbls>
          <c:dLblPos val="ctr"/>
          <c:showLegendKey val="0"/>
          <c:showVal val="1"/>
          <c:showCatName val="0"/>
          <c:showSerName val="0"/>
          <c:showPercent val="0"/>
          <c:showBubbleSize val="0"/>
        </c:dLbls>
        <c:gapWidth val="94"/>
        <c:overlap val="100"/>
        <c:axId val="1949220079"/>
        <c:axId val="402956607"/>
      </c:barChart>
      <c:catAx>
        <c:axId val="1949220079"/>
        <c:scaling>
          <c:orientation val="minMax"/>
        </c:scaling>
        <c:delete val="1"/>
        <c:axPos val="l"/>
        <c:numFmt formatCode="General" sourceLinked="1"/>
        <c:majorTickMark val="none"/>
        <c:minorTickMark val="none"/>
        <c:tickLblPos val="nextTo"/>
        <c:crossAx val="402956607"/>
        <c:crosses val="autoZero"/>
        <c:auto val="1"/>
        <c:lblAlgn val="ctr"/>
        <c:lblOffset val="100"/>
        <c:noMultiLvlLbl val="0"/>
      </c:catAx>
      <c:valAx>
        <c:axId val="402956607"/>
        <c:scaling>
          <c:orientation val="minMax"/>
        </c:scaling>
        <c:delete val="1"/>
        <c:axPos val="b"/>
        <c:numFmt formatCode="0%" sourceLinked="1"/>
        <c:majorTickMark val="none"/>
        <c:minorTickMark val="none"/>
        <c:tickLblPos val="nextTo"/>
        <c:crossAx val="1949220079"/>
        <c:crosses val="autoZero"/>
        <c:crossBetween val="between"/>
      </c:valAx>
      <c:spPr>
        <a:noFill/>
        <a:ln>
          <a:noFill/>
        </a:ln>
        <a:effectLst/>
      </c:spPr>
    </c:plotArea>
    <c:legend>
      <c:legendPos val="r"/>
      <c:layout>
        <c:manualLayout>
          <c:xMode val="edge"/>
          <c:yMode val="edge"/>
          <c:x val="0.13524425744311014"/>
          <c:y val="5.7124389930068298E-3"/>
          <c:w val="0.72846974204924186"/>
          <c:h val="0.201367428709932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00823833373898"/>
          <c:y val="8.8049710542527374E-2"/>
          <c:w val="0.1237963871651513"/>
          <c:h val="0.86970360991107531"/>
        </c:manualLayout>
      </c:layout>
      <c:barChart>
        <c:barDir val="bar"/>
        <c:grouping val="clustered"/>
        <c:varyColors val="0"/>
        <c:ser>
          <c:idx val="0"/>
          <c:order val="0"/>
          <c:tx>
            <c:strRef>
              <c:f>Sheet1!$B$1</c:f>
              <c:strCache>
                <c:ptCount val="1"/>
                <c:pt idx="0">
                  <c:v>Industry stakeholders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Good support /support new filmmakers</c:v>
                </c:pt>
                <c:pt idx="1">
                  <c:v>Financial support /Premium Fund /rebates/grants</c:v>
                </c:pt>
                <c:pt idx="2">
                  <c:v>International promotion of NZ industry/locations /events</c:v>
                </c:pt>
                <c:pt idx="3">
                  <c:v>Friendly/caring/approachable people</c:v>
                </c:pt>
                <c:pt idx="4">
                  <c:v>Talent development</c:v>
                </c:pt>
                <c:pt idx="5">
                  <c:v>Care about their work / passionate about NZ film</c:v>
                </c:pt>
                <c:pt idx="6">
                  <c:v>Helpful /efficient</c:v>
                </c:pt>
                <c:pt idx="7">
                  <c:v>Responsive/reflective /available/accessible</c:v>
                </c:pt>
                <c:pt idx="8">
                  <c:v>Other</c:v>
                </c:pt>
                <c:pt idx="9">
                  <c:v>Good communication /informative</c:v>
                </c:pt>
                <c:pt idx="10">
                  <c:v>Make/process NZ stories/shorts/feature films</c:v>
                </c:pt>
                <c:pt idx="11">
                  <c:v>Supporting Maori /Maori filmmakers /Rautaki Maori support</c:v>
                </c:pt>
              </c:strCache>
            </c:strRef>
          </c:cat>
          <c:val>
            <c:numRef>
              <c:f>Sheet1!$B$2:$B$13</c:f>
              <c:numCache>
                <c:formatCode>0%</c:formatCode>
                <c:ptCount val="12"/>
                <c:pt idx="0">
                  <c:v>0.26168224299069998</c:v>
                </c:pt>
                <c:pt idx="1">
                  <c:v>0.196261682243</c:v>
                </c:pt>
                <c:pt idx="2">
                  <c:v>0.1401869158879</c:v>
                </c:pt>
                <c:pt idx="3">
                  <c:v>0.1308411214953</c:v>
                </c:pt>
                <c:pt idx="4">
                  <c:v>0.1308411214953</c:v>
                </c:pt>
                <c:pt idx="5">
                  <c:v>0.1214953271028</c:v>
                </c:pt>
                <c:pt idx="6">
                  <c:v>0.1121495327103</c:v>
                </c:pt>
                <c:pt idx="7">
                  <c:v>0.1121495327103</c:v>
                </c:pt>
                <c:pt idx="8">
                  <c:v>0.1121495327103</c:v>
                </c:pt>
                <c:pt idx="9">
                  <c:v>9.3457943925230005E-2</c:v>
                </c:pt>
                <c:pt idx="10">
                  <c:v>8.4112149532709998E-2</c:v>
                </c:pt>
                <c:pt idx="11">
                  <c:v>7.4766355140190005E-2</c:v>
                </c:pt>
              </c:numCache>
            </c:numRef>
          </c:val>
          <c:extLst>
            <c:ext xmlns:c16="http://schemas.microsoft.com/office/drawing/2014/chart" uri="{C3380CC4-5D6E-409C-BE32-E72D297353CC}">
              <c16:uniqueId val="{00000000-019F-4C5A-A955-5C954067477F}"/>
            </c:ext>
          </c:extLst>
        </c:ser>
        <c:dLbls>
          <c:dLblPos val="outEnd"/>
          <c:showLegendKey val="0"/>
          <c:showVal val="1"/>
          <c:showCatName val="0"/>
          <c:showSerName val="0"/>
          <c:showPercent val="0"/>
          <c:showBubbleSize val="0"/>
        </c:dLbls>
        <c:gapWidth val="82"/>
        <c:overlap val="-16"/>
        <c:axId val="382422463"/>
        <c:axId val="387625615"/>
      </c:barChart>
      <c:catAx>
        <c:axId val="382422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625615"/>
        <c:crosses val="autoZero"/>
        <c:auto val="1"/>
        <c:lblAlgn val="ctr"/>
        <c:lblOffset val="100"/>
        <c:noMultiLvlLbl val="0"/>
      </c:catAx>
      <c:valAx>
        <c:axId val="387625615"/>
        <c:scaling>
          <c:orientation val="minMax"/>
          <c:max val="0.4"/>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00823833373898"/>
          <c:y val="8.8049710542527374E-2"/>
          <c:w val="0.1237963871651513"/>
          <c:h val="0.86970360991107531"/>
        </c:manualLayout>
      </c:layout>
      <c:barChart>
        <c:barDir val="bar"/>
        <c:grouping val="clustered"/>
        <c:varyColors val="0"/>
        <c:ser>
          <c:idx val="0"/>
          <c:order val="0"/>
          <c:tx>
            <c:strRef>
              <c:f>Sheet1!$B$1</c:f>
              <c:strCache>
                <c:ptCount val="1"/>
                <c:pt idx="0">
                  <c:v>Industry stakeholders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1"/>
                <c:pt idx="0">
                  <c:v>Connecting people /meeting opportunities</c:v>
                </c:pt>
                <c:pt idx="1">
                  <c:v>Well informed/knowledgeable staff/professional</c:v>
                </c:pt>
                <c:pt idx="2">
                  <c:v>Do a very good job /teams do a very good job</c:v>
                </c:pt>
                <c:pt idx="3">
                  <c:v>Offer good advice / feedback /discussion on assessments</c:v>
                </c:pt>
                <c:pt idx="4">
                  <c:v>Diverse talent/filmmakers/voices/output</c:v>
                </c:pt>
                <c:pt idx="5">
                  <c:v>Providing opportunities /development programmes/workshops</c:v>
                </c:pt>
                <c:pt idx="6">
                  <c:v>Maintaining stability /surviving tumultuous times</c:v>
                </c:pt>
                <c:pt idx="7">
                  <c:v>Negative comments</c:v>
                </c:pt>
                <c:pt idx="8">
                  <c:v>Marketing</c:v>
                </c:pt>
                <c:pt idx="9">
                  <c:v>Supporting NZ stories</c:v>
                </c:pt>
                <c:pt idx="10">
                  <c:v>Support of films once completed/ festivals/local film distribution</c:v>
                </c:pt>
              </c:strCache>
            </c:strRef>
          </c:cat>
          <c:val>
            <c:numRef>
              <c:f>Sheet1!$B$2:$B$13</c:f>
              <c:numCache>
                <c:formatCode>0%</c:formatCode>
                <c:ptCount val="12"/>
                <c:pt idx="0">
                  <c:v>6.5420560747660006E-2</c:v>
                </c:pt>
                <c:pt idx="1">
                  <c:v>6.5420560747660006E-2</c:v>
                </c:pt>
                <c:pt idx="2">
                  <c:v>6.5420560747660006E-2</c:v>
                </c:pt>
                <c:pt idx="3">
                  <c:v>5.6074766355139999E-2</c:v>
                </c:pt>
                <c:pt idx="4">
                  <c:v>5.6074766355139999E-2</c:v>
                </c:pt>
                <c:pt idx="5">
                  <c:v>5.6074766355139999E-2</c:v>
                </c:pt>
                <c:pt idx="6">
                  <c:v>5.6074766355139999E-2</c:v>
                </c:pt>
                <c:pt idx="7">
                  <c:v>5.6074766355139999E-2</c:v>
                </c:pt>
                <c:pt idx="8">
                  <c:v>4.6728971962619999E-2</c:v>
                </c:pt>
                <c:pt idx="9">
                  <c:v>3.738317757009E-2</c:v>
                </c:pt>
                <c:pt idx="10">
                  <c:v>3.738317757009E-2</c:v>
                </c:pt>
              </c:numCache>
            </c:numRef>
          </c:val>
          <c:extLst>
            <c:ext xmlns:c16="http://schemas.microsoft.com/office/drawing/2014/chart" uri="{C3380CC4-5D6E-409C-BE32-E72D297353CC}">
              <c16:uniqueId val="{00000000-019F-4C5A-A955-5C954067477F}"/>
            </c:ext>
          </c:extLst>
        </c:ser>
        <c:dLbls>
          <c:dLblPos val="outEnd"/>
          <c:showLegendKey val="0"/>
          <c:showVal val="1"/>
          <c:showCatName val="0"/>
          <c:showSerName val="0"/>
          <c:showPercent val="0"/>
          <c:showBubbleSize val="0"/>
        </c:dLbls>
        <c:gapWidth val="82"/>
        <c:overlap val="-16"/>
        <c:axId val="382422463"/>
        <c:axId val="387625615"/>
      </c:barChart>
      <c:catAx>
        <c:axId val="382422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625615"/>
        <c:crosses val="autoZero"/>
        <c:auto val="1"/>
        <c:lblAlgn val="ctr"/>
        <c:lblOffset val="100"/>
        <c:noMultiLvlLbl val="0"/>
      </c:catAx>
      <c:valAx>
        <c:axId val="387625615"/>
        <c:scaling>
          <c:orientation val="minMax"/>
          <c:max val="0.4"/>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00823833373898"/>
          <c:y val="8.8049710542527374E-2"/>
          <c:w val="0.1237963871651513"/>
          <c:h val="0.86970360991107531"/>
        </c:manualLayout>
      </c:layout>
      <c:barChart>
        <c:barDir val="bar"/>
        <c:grouping val="clustered"/>
        <c:varyColors val="0"/>
        <c:ser>
          <c:idx val="0"/>
          <c:order val="0"/>
          <c:tx>
            <c:strRef>
              <c:f>Sheet1!$B$1</c:f>
              <c:strCache>
                <c:ptCount val="1"/>
                <c:pt idx="0">
                  <c:v>Industry stakeholders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Sheet1!$A$2:$A$17</c:f>
              <c:strCache>
                <c:ptCount val="16"/>
                <c:pt idx="0">
                  <c:v>Need more support in general</c:v>
                </c:pt>
                <c:pt idx="1">
                  <c:v>Access to funding /profit sharing</c:v>
                </c:pt>
                <c:pt idx="2">
                  <c:v>Need better communication /better feedback</c:v>
                </c:pt>
                <c:pt idx="3">
                  <c:v>Improve timeliness and response times</c:v>
                </c:pt>
                <c:pt idx="4">
                  <c:v>Overly complicated processes/reduce bureaucracy</c:v>
                </c:pt>
                <c:pt idx="5">
                  <c:v>Need review of funding decisions /processes </c:v>
                </c:pt>
                <c:pt idx="6">
                  <c:v>Need more engagement</c:v>
                </c:pt>
                <c:pt idx="7">
                  <c:v>Take more risks</c:v>
                </c:pt>
                <c:pt idx="8">
                  <c:v>International /co-productions incentives and finance</c:v>
                </c:pt>
                <c:pt idx="9">
                  <c:v>Relationships /partnerships with the NZ industry </c:v>
                </c:pt>
                <c:pt idx="10">
                  <c:v>More transparency</c:v>
                </c:pt>
                <c:pt idx="11">
                  <c:v>Be more enabling</c:v>
                </c:pt>
                <c:pt idx="12">
                  <c:v>Need more funding as costs increase</c:v>
                </c:pt>
                <c:pt idx="13">
                  <c:v>Out of touch with current realities of film/TV making</c:v>
                </c:pt>
                <c:pt idx="14">
                  <c:v>Make it easier for new companies/young filmmakers</c:v>
                </c:pt>
                <c:pt idx="15">
                  <c:v>Be more flexible</c:v>
                </c:pt>
              </c:strCache>
            </c:strRef>
          </c:cat>
          <c:val>
            <c:numRef>
              <c:f>Sheet1!$B$2:$B$17</c:f>
              <c:numCache>
                <c:formatCode>0%</c:formatCode>
                <c:ptCount val="16"/>
                <c:pt idx="0">
                  <c:v>0.2035398230089</c:v>
                </c:pt>
                <c:pt idx="1">
                  <c:v>0.1858407079646</c:v>
                </c:pt>
                <c:pt idx="2">
                  <c:v>0.16814159292040001</c:v>
                </c:pt>
                <c:pt idx="3">
                  <c:v>0.1238938053097</c:v>
                </c:pt>
                <c:pt idx="4">
                  <c:v>0.1150442477876</c:v>
                </c:pt>
                <c:pt idx="5">
                  <c:v>0.1150442477876</c:v>
                </c:pt>
                <c:pt idx="6">
                  <c:v>9.7345132743359999E-2</c:v>
                </c:pt>
                <c:pt idx="7">
                  <c:v>8.8495575221240005E-2</c:v>
                </c:pt>
                <c:pt idx="8">
                  <c:v>8.8495575221240005E-2</c:v>
                </c:pt>
                <c:pt idx="9">
                  <c:v>8.8495575221240005E-2</c:v>
                </c:pt>
                <c:pt idx="10">
                  <c:v>7.0796460176989998E-2</c:v>
                </c:pt>
                <c:pt idx="11">
                  <c:v>7.0796460176989998E-2</c:v>
                </c:pt>
                <c:pt idx="12">
                  <c:v>6.1946902654869997E-2</c:v>
                </c:pt>
                <c:pt idx="13">
                  <c:v>6.1946902654869997E-2</c:v>
                </c:pt>
                <c:pt idx="14">
                  <c:v>5.3097345132739997E-2</c:v>
                </c:pt>
                <c:pt idx="15">
                  <c:v>5.3097345132739997E-2</c:v>
                </c:pt>
              </c:numCache>
            </c:numRef>
          </c:val>
          <c:extLst>
            <c:ext xmlns:c16="http://schemas.microsoft.com/office/drawing/2014/chart" uri="{C3380CC4-5D6E-409C-BE32-E72D297353CC}">
              <c16:uniqueId val="{00000000-019F-4C5A-A955-5C954067477F}"/>
            </c:ext>
          </c:extLst>
        </c:ser>
        <c:dLbls>
          <c:dLblPos val="outEnd"/>
          <c:showLegendKey val="0"/>
          <c:showVal val="1"/>
          <c:showCatName val="0"/>
          <c:showSerName val="0"/>
          <c:showPercent val="0"/>
          <c:showBubbleSize val="0"/>
        </c:dLbls>
        <c:gapWidth val="82"/>
        <c:overlap val="-16"/>
        <c:axId val="382422463"/>
        <c:axId val="387625615"/>
      </c:barChart>
      <c:catAx>
        <c:axId val="382422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625615"/>
        <c:crosses val="autoZero"/>
        <c:auto val="1"/>
        <c:lblAlgn val="ctr"/>
        <c:lblOffset val="100"/>
        <c:noMultiLvlLbl val="0"/>
      </c:catAx>
      <c:valAx>
        <c:axId val="387625615"/>
        <c:scaling>
          <c:orientation val="minMax"/>
          <c:max val="0.4"/>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800823833373898"/>
          <c:y val="8.8049710542527374E-2"/>
          <c:w val="0.1237963871651513"/>
          <c:h val="0.86970360991107531"/>
        </c:manualLayout>
      </c:layout>
      <c:barChart>
        <c:barDir val="bar"/>
        <c:grouping val="clustered"/>
        <c:varyColors val="0"/>
        <c:ser>
          <c:idx val="0"/>
          <c:order val="0"/>
          <c:tx>
            <c:strRef>
              <c:f>Sheet1!$B$1</c:f>
              <c:strCache>
                <c:ptCount val="1"/>
                <c:pt idx="0">
                  <c:v>Industry stakeholders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3"/>
                <c:pt idx="0">
                  <c:v>Reward merit and success</c:v>
                </c:pt>
                <c:pt idx="1">
                  <c:v>Need clearer policies, procedures, and systems</c:v>
                </c:pt>
                <c:pt idx="2">
                  <c:v>Provide more leadership </c:v>
                </c:pt>
                <c:pt idx="3">
                  <c:v>Be fair and reasonable</c:v>
                </c:pt>
                <c:pt idx="4">
                  <c:v>Need to embrace new technologies/online /streaming</c:v>
                </c:pt>
                <c:pt idx="5">
                  <c:v>Better connections between writers/directors and NZFC</c:v>
                </c:pt>
                <c:pt idx="6">
                  <c:v>Reduce conflicts of interest /favourites</c:v>
                </c:pt>
                <c:pt idx="7">
                  <c:v>Improve the portal/website</c:v>
                </c:pt>
                <c:pt idx="8">
                  <c:v>More consistency</c:v>
                </c:pt>
                <c:pt idx="9">
                  <c:v>Make more films /NZ films </c:v>
                </c:pt>
                <c:pt idx="10">
                  <c:v>Better connections between departments/stakeholders</c:v>
                </c:pt>
                <c:pt idx="11">
                  <c:v>Have clear pathways (from talent development to development)</c:v>
                </c:pt>
                <c:pt idx="12">
                  <c:v>More respect</c:v>
                </c:pt>
              </c:strCache>
            </c:strRef>
          </c:cat>
          <c:val>
            <c:numRef>
              <c:f>Sheet1!$B$2:$B$16</c:f>
              <c:numCache>
                <c:formatCode>0%</c:formatCode>
                <c:ptCount val="15"/>
                <c:pt idx="0">
                  <c:v>5.3097345132739997E-2</c:v>
                </c:pt>
                <c:pt idx="1">
                  <c:v>5.3097345132739997E-2</c:v>
                </c:pt>
                <c:pt idx="2">
                  <c:v>4.4247787610620003E-2</c:v>
                </c:pt>
                <c:pt idx="3">
                  <c:v>4.4247787610620003E-2</c:v>
                </c:pt>
                <c:pt idx="4">
                  <c:v>4.4247787610620003E-2</c:v>
                </c:pt>
                <c:pt idx="5">
                  <c:v>4.4247787610620003E-2</c:v>
                </c:pt>
                <c:pt idx="6">
                  <c:v>3.5398230088500002E-2</c:v>
                </c:pt>
                <c:pt idx="7">
                  <c:v>3.5398230088500002E-2</c:v>
                </c:pt>
                <c:pt idx="8">
                  <c:v>3.5398230088500002E-2</c:v>
                </c:pt>
                <c:pt idx="9">
                  <c:v>3.5398230088500002E-2</c:v>
                </c:pt>
                <c:pt idx="10">
                  <c:v>3.5398230088500002E-2</c:v>
                </c:pt>
                <c:pt idx="11">
                  <c:v>3.5398230088500002E-2</c:v>
                </c:pt>
                <c:pt idx="12">
                  <c:v>3.5398230088500002E-2</c:v>
                </c:pt>
              </c:numCache>
            </c:numRef>
          </c:val>
          <c:extLst>
            <c:ext xmlns:c16="http://schemas.microsoft.com/office/drawing/2014/chart" uri="{C3380CC4-5D6E-409C-BE32-E72D297353CC}">
              <c16:uniqueId val="{00000000-019F-4C5A-A955-5C954067477F}"/>
            </c:ext>
          </c:extLst>
        </c:ser>
        <c:dLbls>
          <c:dLblPos val="outEnd"/>
          <c:showLegendKey val="0"/>
          <c:showVal val="1"/>
          <c:showCatName val="0"/>
          <c:showSerName val="0"/>
          <c:showPercent val="0"/>
          <c:showBubbleSize val="0"/>
        </c:dLbls>
        <c:gapWidth val="82"/>
        <c:overlap val="-16"/>
        <c:axId val="382422463"/>
        <c:axId val="387625615"/>
      </c:barChart>
      <c:catAx>
        <c:axId val="3824224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387625615"/>
        <c:crosses val="autoZero"/>
        <c:auto val="1"/>
        <c:lblAlgn val="ctr"/>
        <c:lblOffset val="100"/>
        <c:noMultiLvlLbl val="0"/>
      </c:catAx>
      <c:valAx>
        <c:axId val="387625615"/>
        <c:scaling>
          <c:orientation val="minMax"/>
          <c:max val="0.4"/>
        </c:scaling>
        <c:delete val="1"/>
        <c:axPos val="t"/>
        <c:numFmt formatCode="0%" sourceLinked="1"/>
        <c:majorTickMark val="out"/>
        <c:minorTickMark val="none"/>
        <c:tickLblPos val="nextTo"/>
        <c:crossAx val="3824224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251700680273E-2"/>
          <c:y val="3.284366415860504E-2"/>
          <c:w val="0.97624149659863946"/>
          <c:h val="0.68897943427082364"/>
        </c:manualLayout>
      </c:layout>
      <c:barChart>
        <c:barDir val="col"/>
        <c:grouping val="stacked"/>
        <c:varyColors val="0"/>
        <c:ser>
          <c:idx val="0"/>
          <c:order val="0"/>
          <c:tx>
            <c:strRef>
              <c:f>Sheet1!$A$6</c:f>
              <c:strCache>
                <c:ptCount val="1"/>
                <c:pt idx="0">
                  <c:v>Not at all well</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Total (n=129)</c:v>
                </c:pt>
                <c:pt idx="1">
                  <c:v>Government (incl. Central, Local, Regional film office) (n=7)</c:v>
                </c:pt>
                <c:pt idx="2">
                  <c:v>Consultant (n=12)</c:v>
                </c:pt>
                <c:pt idx="3">
                  <c:v>Screen industry organisation (not guild) (n=11)</c:v>
                </c:pt>
                <c:pt idx="4">
                  <c:v>Other Industry Role (n=32)</c:v>
                </c:pt>
                <c:pt idx="5">
                  <c:v>Production company executive (n=14)</c:v>
                </c:pt>
                <c:pt idx="6">
                  <c:v>Production sector (n=17)</c:v>
                </c:pt>
                <c:pt idx="7">
                  <c:v>Actor (n=9)</c:v>
                </c:pt>
                <c:pt idx="8">
                  <c:v>Distributor or sales agent (n=8)</c:v>
                </c:pt>
                <c:pt idx="9">
                  <c:v>Director (n=44)</c:v>
                </c:pt>
                <c:pt idx="10">
                  <c:v>Producer (n=80)</c:v>
                </c:pt>
                <c:pt idx="11">
                  <c:v>Screenwriter (n=33)</c:v>
                </c:pt>
                <c:pt idx="12">
                  <c:v>Student / teacher / education provider (n=8)</c:v>
                </c:pt>
                <c:pt idx="13">
                  <c:v>Guild (n=15)</c:v>
                </c:pt>
                <c:pt idx="14">
                  <c:v>Line producer (n=9)</c:v>
                </c:pt>
              </c:strCache>
            </c:strRef>
          </c:cat>
          <c:val>
            <c:numRef>
              <c:f>Sheet1!$B$6:$P$6</c:f>
              <c:numCache>
                <c:formatCode>0%</c:formatCode>
                <c:ptCount val="15"/>
                <c:pt idx="0">
                  <c:v>0.09</c:v>
                </c:pt>
                <c:pt idx="3">
                  <c:v>9.0909090909089996E-2</c:v>
                </c:pt>
                <c:pt idx="4">
                  <c:v>3.125E-2</c:v>
                </c:pt>
                <c:pt idx="5">
                  <c:v>0.14285714285709999</c:v>
                </c:pt>
                <c:pt idx="6">
                  <c:v>5.882352941176E-2</c:v>
                </c:pt>
                <c:pt idx="8">
                  <c:v>0.125</c:v>
                </c:pt>
                <c:pt idx="9">
                  <c:v>6.8181818181819995E-2</c:v>
                </c:pt>
                <c:pt idx="10">
                  <c:v>0.1</c:v>
                </c:pt>
                <c:pt idx="11">
                  <c:v>3.0303030303029999E-2</c:v>
                </c:pt>
                <c:pt idx="13">
                  <c:v>6.6666666666669996E-2</c:v>
                </c:pt>
                <c:pt idx="14">
                  <c:v>0.1111111111111</c:v>
                </c:pt>
              </c:numCache>
            </c:numRef>
          </c:val>
          <c:extLst>
            <c:ext xmlns:c16="http://schemas.microsoft.com/office/drawing/2014/chart" uri="{C3380CC4-5D6E-409C-BE32-E72D297353CC}">
              <c16:uniqueId val="{00000000-10B1-4399-9E15-FCCEA9F306ED}"/>
            </c:ext>
          </c:extLst>
        </c:ser>
        <c:ser>
          <c:idx val="1"/>
          <c:order val="1"/>
          <c:tx>
            <c:strRef>
              <c:f>Sheet1!$A$5</c:f>
              <c:strCache>
                <c:ptCount val="1"/>
                <c:pt idx="0">
                  <c:v>Not that well</c:v>
                </c:pt>
              </c:strCache>
            </c:strRef>
          </c:tx>
          <c:spPr>
            <a:solidFill>
              <a:srgbClr val="E3680B"/>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Total (n=129)</c:v>
                </c:pt>
                <c:pt idx="1">
                  <c:v>Government (incl. Central, Local, Regional film office) (n=7)</c:v>
                </c:pt>
                <c:pt idx="2">
                  <c:v>Consultant (n=12)</c:v>
                </c:pt>
                <c:pt idx="3">
                  <c:v>Screen industry organisation (not guild) (n=11)</c:v>
                </c:pt>
                <c:pt idx="4">
                  <c:v>Other Industry Role (n=32)</c:v>
                </c:pt>
                <c:pt idx="5">
                  <c:v>Production company executive (n=14)</c:v>
                </c:pt>
                <c:pt idx="6">
                  <c:v>Production sector (n=17)</c:v>
                </c:pt>
                <c:pt idx="7">
                  <c:v>Actor (n=9)</c:v>
                </c:pt>
                <c:pt idx="8">
                  <c:v>Distributor or sales agent (n=8)</c:v>
                </c:pt>
                <c:pt idx="9">
                  <c:v>Director (n=44)</c:v>
                </c:pt>
                <c:pt idx="10">
                  <c:v>Producer (n=80)</c:v>
                </c:pt>
                <c:pt idx="11">
                  <c:v>Screenwriter (n=33)</c:v>
                </c:pt>
                <c:pt idx="12">
                  <c:v>Student / teacher / education provider (n=8)</c:v>
                </c:pt>
                <c:pt idx="13">
                  <c:v>Guild (n=15)</c:v>
                </c:pt>
                <c:pt idx="14">
                  <c:v>Line producer (n=9)</c:v>
                </c:pt>
              </c:strCache>
            </c:strRef>
          </c:cat>
          <c:val>
            <c:numRef>
              <c:f>Sheet1!$B$5:$P$5</c:f>
              <c:numCache>
                <c:formatCode>0%</c:formatCode>
                <c:ptCount val="15"/>
                <c:pt idx="0">
                  <c:v>0.18</c:v>
                </c:pt>
                <c:pt idx="1">
                  <c:v>0.14285714285709999</c:v>
                </c:pt>
                <c:pt idx="2">
                  <c:v>0.16666666666669999</c:v>
                </c:pt>
                <c:pt idx="3">
                  <c:v>9.0909090909089996E-2</c:v>
                </c:pt>
                <c:pt idx="4">
                  <c:v>0.15625</c:v>
                </c:pt>
                <c:pt idx="5">
                  <c:v>7.1428571428569995E-2</c:v>
                </c:pt>
                <c:pt idx="6">
                  <c:v>0.17647058823530001</c:v>
                </c:pt>
                <c:pt idx="7">
                  <c:v>0.22222222222220001</c:v>
                </c:pt>
                <c:pt idx="8">
                  <c:v>0.125</c:v>
                </c:pt>
                <c:pt idx="9">
                  <c:v>0.1818181818182</c:v>
                </c:pt>
                <c:pt idx="10">
                  <c:v>0.17499999999999999</c:v>
                </c:pt>
                <c:pt idx="11">
                  <c:v>0.24242424242419999</c:v>
                </c:pt>
                <c:pt idx="12">
                  <c:v>0.375</c:v>
                </c:pt>
                <c:pt idx="13">
                  <c:v>0.46666666666669998</c:v>
                </c:pt>
                <c:pt idx="14">
                  <c:v>0.44444444444440001</c:v>
                </c:pt>
              </c:numCache>
            </c:numRef>
          </c:val>
          <c:extLst>
            <c:ext xmlns:c16="http://schemas.microsoft.com/office/drawing/2014/chart" uri="{C3380CC4-5D6E-409C-BE32-E72D297353CC}">
              <c16:uniqueId val="{00000001-10B1-4399-9E15-FCCEA9F306ED}"/>
            </c:ext>
          </c:extLst>
        </c:ser>
        <c:ser>
          <c:idx val="2"/>
          <c:order val="2"/>
          <c:tx>
            <c:strRef>
              <c:f>Sheet1!$A$4</c:f>
              <c:strCache>
                <c:ptCount val="1"/>
                <c:pt idx="0">
                  <c:v>Somewhat well</c:v>
                </c:pt>
              </c:strCache>
            </c:strRef>
          </c:tx>
          <c:spPr>
            <a:solidFill>
              <a:srgbClr val="52B8E0">
                <a:alpha val="30000"/>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Total (n=129)</c:v>
                </c:pt>
                <c:pt idx="1">
                  <c:v>Government (incl. Central, Local, Regional film office) (n=7)</c:v>
                </c:pt>
                <c:pt idx="2">
                  <c:v>Consultant (n=12)</c:v>
                </c:pt>
                <c:pt idx="3">
                  <c:v>Screen industry organisation (not guild) (n=11)</c:v>
                </c:pt>
                <c:pt idx="4">
                  <c:v>Other Industry Role (n=32)</c:v>
                </c:pt>
                <c:pt idx="5">
                  <c:v>Production company executive (n=14)</c:v>
                </c:pt>
                <c:pt idx="6">
                  <c:v>Production sector (n=17)</c:v>
                </c:pt>
                <c:pt idx="7">
                  <c:v>Actor (n=9)</c:v>
                </c:pt>
                <c:pt idx="8">
                  <c:v>Distributor or sales agent (n=8)</c:v>
                </c:pt>
                <c:pt idx="9">
                  <c:v>Director (n=44)</c:v>
                </c:pt>
                <c:pt idx="10">
                  <c:v>Producer (n=80)</c:v>
                </c:pt>
                <c:pt idx="11">
                  <c:v>Screenwriter (n=33)</c:v>
                </c:pt>
                <c:pt idx="12">
                  <c:v>Student / teacher / education provider (n=8)</c:v>
                </c:pt>
                <c:pt idx="13">
                  <c:v>Guild (n=15)</c:v>
                </c:pt>
                <c:pt idx="14">
                  <c:v>Line producer (n=9)</c:v>
                </c:pt>
              </c:strCache>
            </c:strRef>
          </c:cat>
          <c:val>
            <c:numRef>
              <c:f>Sheet1!$B$4:$P$4</c:f>
              <c:numCache>
                <c:formatCode>0%</c:formatCode>
                <c:ptCount val="15"/>
                <c:pt idx="0">
                  <c:v>0.38</c:v>
                </c:pt>
                <c:pt idx="1">
                  <c:v>0.28999999999999998</c:v>
                </c:pt>
                <c:pt idx="2">
                  <c:v>0.25</c:v>
                </c:pt>
                <c:pt idx="3">
                  <c:v>0.36</c:v>
                </c:pt>
                <c:pt idx="4">
                  <c:v>0.38</c:v>
                </c:pt>
                <c:pt idx="5">
                  <c:v>0.36</c:v>
                </c:pt>
                <c:pt idx="6">
                  <c:v>0.24</c:v>
                </c:pt>
                <c:pt idx="7">
                  <c:v>0.33</c:v>
                </c:pt>
                <c:pt idx="8">
                  <c:v>0.25</c:v>
                </c:pt>
                <c:pt idx="9">
                  <c:v>0.45</c:v>
                </c:pt>
                <c:pt idx="10">
                  <c:v>0.39</c:v>
                </c:pt>
                <c:pt idx="11">
                  <c:v>0.33</c:v>
                </c:pt>
                <c:pt idx="12">
                  <c:v>0.38</c:v>
                </c:pt>
                <c:pt idx="13">
                  <c:v>0.27</c:v>
                </c:pt>
                <c:pt idx="14">
                  <c:v>0.11</c:v>
                </c:pt>
              </c:numCache>
            </c:numRef>
          </c:val>
          <c:extLst>
            <c:ext xmlns:c16="http://schemas.microsoft.com/office/drawing/2014/chart" uri="{C3380CC4-5D6E-409C-BE32-E72D297353CC}">
              <c16:uniqueId val="{00000002-10B1-4399-9E15-FCCEA9F306ED}"/>
            </c:ext>
          </c:extLst>
        </c:ser>
        <c:ser>
          <c:idx val="3"/>
          <c:order val="3"/>
          <c:tx>
            <c:strRef>
              <c:f>Sheet1!$A$3</c:f>
              <c:strCache>
                <c:ptCount val="1"/>
                <c:pt idx="0">
                  <c:v>Very well</c:v>
                </c:pt>
              </c:strCache>
            </c:strRef>
          </c:tx>
          <c:spPr>
            <a:solidFill>
              <a:srgbClr val="52B8E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Total (n=129)</c:v>
                </c:pt>
                <c:pt idx="1">
                  <c:v>Government (incl. Central, Local, Regional film office) (n=7)</c:v>
                </c:pt>
                <c:pt idx="2">
                  <c:v>Consultant (n=12)</c:v>
                </c:pt>
                <c:pt idx="3">
                  <c:v>Screen industry organisation (not guild) (n=11)</c:v>
                </c:pt>
                <c:pt idx="4">
                  <c:v>Other Industry Role (n=32)</c:v>
                </c:pt>
                <c:pt idx="5">
                  <c:v>Production company executive (n=14)</c:v>
                </c:pt>
                <c:pt idx="6">
                  <c:v>Production sector (n=17)</c:v>
                </c:pt>
                <c:pt idx="7">
                  <c:v>Actor (n=9)</c:v>
                </c:pt>
                <c:pt idx="8">
                  <c:v>Distributor or sales agent (n=8)</c:v>
                </c:pt>
                <c:pt idx="9">
                  <c:v>Director (n=44)</c:v>
                </c:pt>
                <c:pt idx="10">
                  <c:v>Producer (n=80)</c:v>
                </c:pt>
                <c:pt idx="11">
                  <c:v>Screenwriter (n=33)</c:v>
                </c:pt>
                <c:pt idx="12">
                  <c:v>Student / teacher / education provider (n=8)</c:v>
                </c:pt>
                <c:pt idx="13">
                  <c:v>Guild (n=15)</c:v>
                </c:pt>
                <c:pt idx="14">
                  <c:v>Line producer (n=9)</c:v>
                </c:pt>
              </c:strCache>
            </c:strRef>
          </c:cat>
          <c:val>
            <c:numRef>
              <c:f>Sheet1!$B$3:$P$3</c:f>
              <c:numCache>
                <c:formatCode>0%</c:formatCode>
                <c:ptCount val="15"/>
                <c:pt idx="0">
                  <c:v>0.31</c:v>
                </c:pt>
                <c:pt idx="1">
                  <c:v>0.56999999999999995</c:v>
                </c:pt>
                <c:pt idx="2">
                  <c:v>0.57999999999999996</c:v>
                </c:pt>
                <c:pt idx="3">
                  <c:v>0.36</c:v>
                </c:pt>
                <c:pt idx="4">
                  <c:v>0.34</c:v>
                </c:pt>
                <c:pt idx="5">
                  <c:v>0.43</c:v>
                </c:pt>
                <c:pt idx="6">
                  <c:v>0.53</c:v>
                </c:pt>
                <c:pt idx="7">
                  <c:v>0.33</c:v>
                </c:pt>
                <c:pt idx="8">
                  <c:v>0.5</c:v>
                </c:pt>
                <c:pt idx="9">
                  <c:v>0.25</c:v>
                </c:pt>
                <c:pt idx="10">
                  <c:v>0.3</c:v>
                </c:pt>
                <c:pt idx="11">
                  <c:v>0.33</c:v>
                </c:pt>
                <c:pt idx="12">
                  <c:v>0.13</c:v>
                </c:pt>
                <c:pt idx="13">
                  <c:v>0.2</c:v>
                </c:pt>
                <c:pt idx="14">
                  <c:v>0.33</c:v>
                </c:pt>
              </c:numCache>
            </c:numRef>
          </c:val>
          <c:extLst>
            <c:ext xmlns:c16="http://schemas.microsoft.com/office/drawing/2014/chart" uri="{C3380CC4-5D6E-409C-BE32-E72D297353CC}">
              <c16:uniqueId val="{00000003-10B1-4399-9E15-FCCEA9F306ED}"/>
            </c:ext>
          </c:extLst>
        </c:ser>
        <c:ser>
          <c:idx val="4"/>
          <c:order val="4"/>
          <c:tx>
            <c:strRef>
              <c:f>Sheet1!$A$2</c:f>
              <c:strCache>
                <c:ptCount val="1"/>
                <c:pt idx="0">
                  <c:v>Extremely well</c:v>
                </c:pt>
              </c:strCache>
            </c:strRef>
          </c:tx>
          <c:spPr>
            <a:solidFill>
              <a:srgbClr val="357088"/>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5"/>
                <c:pt idx="0">
                  <c:v>Total (n=129)</c:v>
                </c:pt>
                <c:pt idx="1">
                  <c:v>Government (incl. Central, Local, Regional film office) (n=7)</c:v>
                </c:pt>
                <c:pt idx="2">
                  <c:v>Consultant (n=12)</c:v>
                </c:pt>
                <c:pt idx="3">
                  <c:v>Screen industry organisation (not guild) (n=11)</c:v>
                </c:pt>
                <c:pt idx="4">
                  <c:v>Other Industry Role (n=32)</c:v>
                </c:pt>
                <c:pt idx="5">
                  <c:v>Production company executive (n=14)</c:v>
                </c:pt>
                <c:pt idx="6">
                  <c:v>Production sector (n=17)</c:v>
                </c:pt>
                <c:pt idx="7">
                  <c:v>Actor (n=9)</c:v>
                </c:pt>
                <c:pt idx="8">
                  <c:v>Distributor or sales agent (n=8)</c:v>
                </c:pt>
                <c:pt idx="9">
                  <c:v>Director (n=44)</c:v>
                </c:pt>
                <c:pt idx="10">
                  <c:v>Producer (n=80)</c:v>
                </c:pt>
                <c:pt idx="11">
                  <c:v>Screenwriter (n=33)</c:v>
                </c:pt>
                <c:pt idx="12">
                  <c:v>Student / teacher / education provider (n=8)</c:v>
                </c:pt>
                <c:pt idx="13">
                  <c:v>Guild (n=15)</c:v>
                </c:pt>
                <c:pt idx="14">
                  <c:v>Line producer (n=9)</c:v>
                </c:pt>
              </c:strCache>
            </c:strRef>
          </c:cat>
          <c:val>
            <c:numRef>
              <c:f>Sheet1!$B$2:$P$2</c:f>
              <c:numCache>
                <c:formatCode>0%</c:formatCode>
                <c:ptCount val="15"/>
                <c:pt idx="0">
                  <c:v>0.05</c:v>
                </c:pt>
                <c:pt idx="3">
                  <c:v>0.09</c:v>
                </c:pt>
                <c:pt idx="4">
                  <c:v>0.09</c:v>
                </c:pt>
                <c:pt idx="7">
                  <c:v>0.11</c:v>
                </c:pt>
                <c:pt idx="9">
                  <c:v>0.05</c:v>
                </c:pt>
                <c:pt idx="10">
                  <c:v>0.04</c:v>
                </c:pt>
                <c:pt idx="11">
                  <c:v>0.06</c:v>
                </c:pt>
                <c:pt idx="12">
                  <c:v>0.13</c:v>
                </c:pt>
              </c:numCache>
            </c:numRef>
          </c:val>
          <c:extLst>
            <c:ext xmlns:c16="http://schemas.microsoft.com/office/drawing/2014/chart" uri="{C3380CC4-5D6E-409C-BE32-E72D297353CC}">
              <c16:uniqueId val="{00000004-10B1-4399-9E15-FCCEA9F306ED}"/>
            </c:ext>
          </c:extLst>
        </c:ser>
        <c:dLbls>
          <c:dLblPos val="ctr"/>
          <c:showLegendKey val="0"/>
          <c:showVal val="1"/>
          <c:showCatName val="0"/>
          <c:showSerName val="0"/>
          <c:showPercent val="0"/>
          <c:showBubbleSize val="0"/>
        </c:dLbls>
        <c:gapWidth val="105"/>
        <c:overlap val="100"/>
        <c:axId val="204530607"/>
        <c:axId val="67130527"/>
      </c:barChart>
      <c:catAx>
        <c:axId val="204530607"/>
        <c:scaling>
          <c:orientation val="minMax"/>
        </c:scaling>
        <c:delete val="1"/>
        <c:axPos val="b"/>
        <c:numFmt formatCode="General" sourceLinked="1"/>
        <c:majorTickMark val="none"/>
        <c:minorTickMark val="none"/>
        <c:tickLblPos val="none"/>
        <c:crossAx val="67130527"/>
        <c:crosses val="autoZero"/>
        <c:auto val="1"/>
        <c:lblAlgn val="ctr"/>
        <c:lblOffset val="100"/>
        <c:noMultiLvlLbl val="0"/>
      </c:catAx>
      <c:valAx>
        <c:axId val="67130527"/>
        <c:scaling>
          <c:orientation val="minMax"/>
        </c:scaling>
        <c:delete val="1"/>
        <c:axPos val="l"/>
        <c:numFmt formatCode="0%" sourceLinked="1"/>
        <c:majorTickMark val="none"/>
        <c:minorTickMark val="none"/>
        <c:tickLblPos val="nextTo"/>
        <c:crossAx val="204530607"/>
        <c:crosses val="autoZero"/>
        <c:crossBetween val="between"/>
      </c:valAx>
      <c:spPr>
        <a:noFill/>
        <a:ln>
          <a:noFill/>
        </a:ln>
        <a:effectLst/>
      </c:spPr>
    </c:plotArea>
    <c:legend>
      <c:legendPos val="b"/>
      <c:layout>
        <c:manualLayout>
          <c:xMode val="edge"/>
          <c:yMode val="edge"/>
          <c:x val="0.23791173469387755"/>
          <c:y val="0.924531513460495"/>
          <c:w val="0.5241765306122449"/>
          <c:h val="5.755376063481137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251700680273E-2"/>
          <c:y val="3.284366415860504E-2"/>
          <c:w val="0.97624149659863946"/>
          <c:h val="0.68897943427082364"/>
        </c:manualLayout>
      </c:layout>
      <c:barChart>
        <c:barDir val="col"/>
        <c:grouping val="stacked"/>
        <c:varyColors val="0"/>
        <c:ser>
          <c:idx val="4"/>
          <c:order val="0"/>
          <c:tx>
            <c:strRef>
              <c:f>Sheet1!$A$6</c:f>
              <c:strCache>
                <c:ptCount val="1"/>
                <c:pt idx="0">
                  <c:v>Not at all well</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4"/>
                <c:pt idx="0">
                  <c:v>Total (105)</c:v>
                </c:pt>
                <c:pt idx="1">
                  <c:v>Central government agency / public sector + Local government agency (not regional film office) + Regional film office (6)</c:v>
                </c:pt>
                <c:pt idx="2">
                  <c:v>Production company executive (12)</c:v>
                </c:pt>
                <c:pt idx="3">
                  <c:v>Director (31)</c:v>
                </c:pt>
                <c:pt idx="4">
                  <c:v>Production sector (14)</c:v>
                </c:pt>
                <c:pt idx="5">
                  <c:v>Actor (6)</c:v>
                </c:pt>
                <c:pt idx="6">
                  <c:v>Consultant (10)</c:v>
                </c:pt>
                <c:pt idx="7">
                  <c:v>Producer (67)</c:v>
                </c:pt>
                <c:pt idx="8">
                  <c:v>Other (please type in) + Finance executive + Production accountant + Interactive / games creator / company + Location scout or location consultant + Post-production sector + Festival organiser + Exhibitor + Financier or investor + Lawyer (26)</c:v>
                </c:pt>
                <c:pt idx="9">
                  <c:v>Screenwriter (21)</c:v>
                </c:pt>
                <c:pt idx="10">
                  <c:v>Guild (12)</c:v>
                </c:pt>
                <c:pt idx="11">
                  <c:v>Line producer (7)</c:v>
                </c:pt>
                <c:pt idx="12">
                  <c:v>Screen industry organisation (not guild) (8)</c:v>
                </c:pt>
                <c:pt idx="13">
                  <c:v>Distributor or sales agent (7)</c:v>
                </c:pt>
              </c:strCache>
            </c:strRef>
          </c:cat>
          <c:val>
            <c:numRef>
              <c:f>Sheet1!$B$6:$P$6</c:f>
              <c:numCache>
                <c:formatCode>0%</c:formatCode>
                <c:ptCount val="14"/>
                <c:pt idx="0">
                  <c:v>4.7619047619050003E-2</c:v>
                </c:pt>
                <c:pt idx="3">
                  <c:v>3.2258064516130003E-2</c:v>
                </c:pt>
                <c:pt idx="6">
                  <c:v>0.1</c:v>
                </c:pt>
                <c:pt idx="7">
                  <c:v>2.9850746268660001E-2</c:v>
                </c:pt>
                <c:pt idx="8">
                  <c:v>7.6923076923079994E-2</c:v>
                </c:pt>
                <c:pt idx="9">
                  <c:v>4.7619047619050003E-2</c:v>
                </c:pt>
                <c:pt idx="13">
                  <c:v>0.14285714285709999</c:v>
                </c:pt>
              </c:numCache>
            </c:numRef>
          </c:val>
          <c:extLst>
            <c:ext xmlns:c16="http://schemas.microsoft.com/office/drawing/2014/chart" uri="{C3380CC4-5D6E-409C-BE32-E72D297353CC}">
              <c16:uniqueId val="{00000004-10B1-4399-9E15-FCCEA9F306ED}"/>
            </c:ext>
          </c:extLst>
        </c:ser>
        <c:ser>
          <c:idx val="3"/>
          <c:order val="1"/>
          <c:tx>
            <c:strRef>
              <c:f>Sheet1!$A$5</c:f>
              <c:strCache>
                <c:ptCount val="1"/>
                <c:pt idx="0">
                  <c:v>Not that well</c:v>
                </c:pt>
              </c:strCache>
            </c:strRef>
          </c:tx>
          <c:spPr>
            <a:solidFill>
              <a:srgbClr val="E3680B"/>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4"/>
                <c:pt idx="0">
                  <c:v>Total (105)</c:v>
                </c:pt>
                <c:pt idx="1">
                  <c:v>Central government agency / public sector + Local government agency (not regional film office) + Regional film office (6)</c:v>
                </c:pt>
                <c:pt idx="2">
                  <c:v>Production company executive (12)</c:v>
                </c:pt>
                <c:pt idx="3">
                  <c:v>Director (31)</c:v>
                </c:pt>
                <c:pt idx="4">
                  <c:v>Production sector (14)</c:v>
                </c:pt>
                <c:pt idx="5">
                  <c:v>Actor (6)</c:v>
                </c:pt>
                <c:pt idx="6">
                  <c:v>Consultant (10)</c:v>
                </c:pt>
                <c:pt idx="7">
                  <c:v>Producer (67)</c:v>
                </c:pt>
                <c:pt idx="8">
                  <c:v>Other (please type in) + Finance executive + Production accountant + Interactive / games creator / company + Location scout or location consultant + Post-production sector + Festival organiser + Exhibitor + Financier or investor + Lawyer (26)</c:v>
                </c:pt>
                <c:pt idx="9">
                  <c:v>Screenwriter (21)</c:v>
                </c:pt>
                <c:pt idx="10">
                  <c:v>Guild (12)</c:v>
                </c:pt>
                <c:pt idx="11">
                  <c:v>Line producer (7)</c:v>
                </c:pt>
                <c:pt idx="12">
                  <c:v>Screen industry organisation (not guild) (8)</c:v>
                </c:pt>
                <c:pt idx="13">
                  <c:v>Distributor or sales agent (7)</c:v>
                </c:pt>
              </c:strCache>
            </c:strRef>
          </c:cat>
          <c:val>
            <c:numRef>
              <c:f>Sheet1!$B$5:$P$5</c:f>
              <c:numCache>
                <c:formatCode>0%</c:formatCode>
                <c:ptCount val="14"/>
                <c:pt idx="0">
                  <c:v>0.152380952381</c:v>
                </c:pt>
                <c:pt idx="2">
                  <c:v>8.3333333333329998E-2</c:v>
                </c:pt>
                <c:pt idx="3">
                  <c:v>6.4516129032260006E-2</c:v>
                </c:pt>
                <c:pt idx="4">
                  <c:v>0.14285714285709999</c:v>
                </c:pt>
                <c:pt idx="5">
                  <c:v>0.16666666666669999</c:v>
                </c:pt>
                <c:pt idx="6">
                  <c:v>0.1</c:v>
                </c:pt>
                <c:pt idx="7">
                  <c:v>0.17910447761189999</c:v>
                </c:pt>
                <c:pt idx="8">
                  <c:v>0.15384615384620001</c:v>
                </c:pt>
                <c:pt idx="9">
                  <c:v>0.19047619047620001</c:v>
                </c:pt>
                <c:pt idx="10">
                  <c:v>0.25</c:v>
                </c:pt>
                <c:pt idx="11">
                  <c:v>0.28571428571430002</c:v>
                </c:pt>
                <c:pt idx="12">
                  <c:v>0.375</c:v>
                </c:pt>
                <c:pt idx="13">
                  <c:v>0.28571428571430002</c:v>
                </c:pt>
              </c:numCache>
            </c:numRef>
          </c:val>
          <c:extLst>
            <c:ext xmlns:c16="http://schemas.microsoft.com/office/drawing/2014/chart" uri="{C3380CC4-5D6E-409C-BE32-E72D297353CC}">
              <c16:uniqueId val="{00000003-10B1-4399-9E15-FCCEA9F306ED}"/>
            </c:ext>
          </c:extLst>
        </c:ser>
        <c:ser>
          <c:idx val="2"/>
          <c:order val="2"/>
          <c:tx>
            <c:strRef>
              <c:f>Sheet1!$A$4</c:f>
              <c:strCache>
                <c:ptCount val="1"/>
                <c:pt idx="0">
                  <c:v>Somewhat well</c:v>
                </c:pt>
              </c:strCache>
            </c:strRef>
          </c:tx>
          <c:spPr>
            <a:solidFill>
              <a:srgbClr val="52B8E0">
                <a:alpha val="30000"/>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4"/>
                <c:pt idx="0">
                  <c:v>Total (105)</c:v>
                </c:pt>
                <c:pt idx="1">
                  <c:v>Central government agency / public sector + Local government agency (not regional film office) + Regional film office (6)</c:v>
                </c:pt>
                <c:pt idx="2">
                  <c:v>Production company executive (12)</c:v>
                </c:pt>
                <c:pt idx="3">
                  <c:v>Director (31)</c:v>
                </c:pt>
                <c:pt idx="4">
                  <c:v>Production sector (14)</c:v>
                </c:pt>
                <c:pt idx="5">
                  <c:v>Actor (6)</c:v>
                </c:pt>
                <c:pt idx="6">
                  <c:v>Consultant (10)</c:v>
                </c:pt>
                <c:pt idx="7">
                  <c:v>Producer (67)</c:v>
                </c:pt>
                <c:pt idx="8">
                  <c:v>Other (please type in) + Finance executive + Production accountant + Interactive / games creator / company + Location scout or location consultant + Post-production sector + Festival organiser + Exhibitor + Financier or investor + Lawyer (26)</c:v>
                </c:pt>
                <c:pt idx="9">
                  <c:v>Screenwriter (21)</c:v>
                </c:pt>
                <c:pt idx="10">
                  <c:v>Guild (12)</c:v>
                </c:pt>
                <c:pt idx="11">
                  <c:v>Line producer (7)</c:v>
                </c:pt>
                <c:pt idx="12">
                  <c:v>Screen industry organisation (not guild) (8)</c:v>
                </c:pt>
                <c:pt idx="13">
                  <c:v>Distributor or sales agent (7)</c:v>
                </c:pt>
              </c:strCache>
            </c:strRef>
          </c:cat>
          <c:val>
            <c:numRef>
              <c:f>Sheet1!$B$4:$P$4</c:f>
              <c:numCache>
                <c:formatCode>0%</c:formatCode>
                <c:ptCount val="14"/>
                <c:pt idx="0">
                  <c:v>0.39047619047620002</c:v>
                </c:pt>
                <c:pt idx="1">
                  <c:v>0.83333333333329995</c:v>
                </c:pt>
                <c:pt idx="2">
                  <c:v>0.41666666666669999</c:v>
                </c:pt>
                <c:pt idx="3">
                  <c:v>0.48387096774190003</c:v>
                </c:pt>
                <c:pt idx="4">
                  <c:v>0.5</c:v>
                </c:pt>
                <c:pt idx="5">
                  <c:v>0.5</c:v>
                </c:pt>
                <c:pt idx="6">
                  <c:v>0.2</c:v>
                </c:pt>
                <c:pt idx="7">
                  <c:v>0.35820895522390001</c:v>
                </c:pt>
                <c:pt idx="8">
                  <c:v>0.42307692307689998</c:v>
                </c:pt>
                <c:pt idx="9">
                  <c:v>0.38095238095240003</c:v>
                </c:pt>
                <c:pt idx="10">
                  <c:v>0.41666666666669999</c:v>
                </c:pt>
                <c:pt idx="11">
                  <c:v>0.28571428571430002</c:v>
                </c:pt>
                <c:pt idx="12">
                  <c:v>0.5</c:v>
                </c:pt>
                <c:pt idx="13">
                  <c:v>0.28571428571430002</c:v>
                </c:pt>
              </c:numCache>
            </c:numRef>
          </c:val>
          <c:extLst>
            <c:ext xmlns:c16="http://schemas.microsoft.com/office/drawing/2014/chart" uri="{C3380CC4-5D6E-409C-BE32-E72D297353CC}">
              <c16:uniqueId val="{00000002-10B1-4399-9E15-FCCEA9F306ED}"/>
            </c:ext>
          </c:extLst>
        </c:ser>
        <c:ser>
          <c:idx val="1"/>
          <c:order val="3"/>
          <c:tx>
            <c:strRef>
              <c:f>Sheet1!$A$3</c:f>
              <c:strCache>
                <c:ptCount val="1"/>
                <c:pt idx="0">
                  <c:v>Very well</c:v>
                </c:pt>
              </c:strCache>
            </c:strRef>
          </c:tx>
          <c:spPr>
            <a:solidFill>
              <a:srgbClr val="52B8E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4"/>
                <c:pt idx="0">
                  <c:v>Total (105)</c:v>
                </c:pt>
                <c:pt idx="1">
                  <c:v>Central government agency / public sector + Local government agency (not regional film office) + Regional film office (6)</c:v>
                </c:pt>
                <c:pt idx="2">
                  <c:v>Production company executive (12)</c:v>
                </c:pt>
                <c:pt idx="3">
                  <c:v>Director (31)</c:v>
                </c:pt>
                <c:pt idx="4">
                  <c:v>Production sector (14)</c:v>
                </c:pt>
                <c:pt idx="5">
                  <c:v>Actor (6)</c:v>
                </c:pt>
                <c:pt idx="6">
                  <c:v>Consultant (10)</c:v>
                </c:pt>
                <c:pt idx="7">
                  <c:v>Producer (67)</c:v>
                </c:pt>
                <c:pt idx="8">
                  <c:v>Other (please type in) + Finance executive + Production accountant + Interactive / games creator / company + Location scout or location consultant + Post-production sector + Festival organiser + Exhibitor + Financier or investor + Lawyer (26)</c:v>
                </c:pt>
                <c:pt idx="9">
                  <c:v>Screenwriter (21)</c:v>
                </c:pt>
                <c:pt idx="10">
                  <c:v>Guild (12)</c:v>
                </c:pt>
                <c:pt idx="11">
                  <c:v>Line producer (7)</c:v>
                </c:pt>
                <c:pt idx="12">
                  <c:v>Screen industry organisation (not guild) (8)</c:v>
                </c:pt>
                <c:pt idx="13">
                  <c:v>Distributor or sales agent (7)</c:v>
                </c:pt>
              </c:strCache>
            </c:strRef>
          </c:cat>
          <c:val>
            <c:numRef>
              <c:f>Sheet1!$B$3:$P$3</c:f>
              <c:numCache>
                <c:formatCode>0%</c:formatCode>
                <c:ptCount val="14"/>
                <c:pt idx="0">
                  <c:v>0.38095238095240003</c:v>
                </c:pt>
                <c:pt idx="1">
                  <c:v>0.16666666666669999</c:v>
                </c:pt>
                <c:pt idx="2">
                  <c:v>0.5</c:v>
                </c:pt>
                <c:pt idx="3">
                  <c:v>0.41935483870969997</c:v>
                </c:pt>
                <c:pt idx="4">
                  <c:v>0.28571428571430002</c:v>
                </c:pt>
                <c:pt idx="5">
                  <c:v>0.33333333333330001</c:v>
                </c:pt>
                <c:pt idx="6">
                  <c:v>0.6</c:v>
                </c:pt>
                <c:pt idx="7">
                  <c:v>0.40298507462689998</c:v>
                </c:pt>
                <c:pt idx="8">
                  <c:v>0.30769230769229999</c:v>
                </c:pt>
                <c:pt idx="9">
                  <c:v>0.38095238095240003</c:v>
                </c:pt>
                <c:pt idx="10">
                  <c:v>0.33333333333330001</c:v>
                </c:pt>
                <c:pt idx="11">
                  <c:v>0.42857142857140001</c:v>
                </c:pt>
                <c:pt idx="12">
                  <c:v>0.125</c:v>
                </c:pt>
                <c:pt idx="13">
                  <c:v>0.28571428571430002</c:v>
                </c:pt>
              </c:numCache>
            </c:numRef>
          </c:val>
          <c:extLst>
            <c:ext xmlns:c16="http://schemas.microsoft.com/office/drawing/2014/chart" uri="{C3380CC4-5D6E-409C-BE32-E72D297353CC}">
              <c16:uniqueId val="{00000001-10B1-4399-9E15-FCCEA9F306ED}"/>
            </c:ext>
          </c:extLst>
        </c:ser>
        <c:ser>
          <c:idx val="0"/>
          <c:order val="4"/>
          <c:tx>
            <c:strRef>
              <c:f>Sheet1!$A$2</c:f>
              <c:strCache>
                <c:ptCount val="1"/>
                <c:pt idx="0">
                  <c:v>Extremely well</c:v>
                </c:pt>
              </c:strCache>
            </c:strRef>
          </c:tx>
          <c:spPr>
            <a:solidFill>
              <a:srgbClr val="357088"/>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Sheet1!$B$1:$P$1</c:f>
              <c:strCache>
                <c:ptCount val="14"/>
                <c:pt idx="0">
                  <c:v>Total (105)</c:v>
                </c:pt>
                <c:pt idx="1">
                  <c:v>Central government agency / public sector + Local government agency (not regional film office) + Regional film office (6)</c:v>
                </c:pt>
                <c:pt idx="2">
                  <c:v>Production company executive (12)</c:v>
                </c:pt>
                <c:pt idx="3">
                  <c:v>Director (31)</c:v>
                </c:pt>
                <c:pt idx="4">
                  <c:v>Production sector (14)</c:v>
                </c:pt>
                <c:pt idx="5">
                  <c:v>Actor (6)</c:v>
                </c:pt>
                <c:pt idx="6">
                  <c:v>Consultant (10)</c:v>
                </c:pt>
                <c:pt idx="7">
                  <c:v>Producer (67)</c:v>
                </c:pt>
                <c:pt idx="8">
                  <c:v>Other (please type in) + Finance executive + Production accountant + Interactive / games creator / company + Location scout or location consultant + Post-production sector + Festival organiser + Exhibitor + Financier or investor + Lawyer (26)</c:v>
                </c:pt>
                <c:pt idx="9">
                  <c:v>Screenwriter (21)</c:v>
                </c:pt>
                <c:pt idx="10">
                  <c:v>Guild (12)</c:v>
                </c:pt>
                <c:pt idx="11">
                  <c:v>Line producer (7)</c:v>
                </c:pt>
                <c:pt idx="12">
                  <c:v>Screen industry organisation (not guild) (8)</c:v>
                </c:pt>
                <c:pt idx="13">
                  <c:v>Distributor or sales agent (7)</c:v>
                </c:pt>
              </c:strCache>
            </c:strRef>
          </c:cat>
          <c:val>
            <c:numRef>
              <c:f>Sheet1!$B$2:$P$2</c:f>
              <c:numCache>
                <c:formatCode>0%</c:formatCode>
                <c:ptCount val="14"/>
                <c:pt idx="0">
                  <c:v>2.857142857143E-2</c:v>
                </c:pt>
                <c:pt idx="4">
                  <c:v>7.1428571428569995E-2</c:v>
                </c:pt>
                <c:pt idx="7">
                  <c:v>2.9850746268660001E-2</c:v>
                </c:pt>
                <c:pt idx="8">
                  <c:v>3.8461538461539997E-2</c:v>
                </c:pt>
              </c:numCache>
            </c:numRef>
          </c:val>
          <c:extLst>
            <c:ext xmlns:c16="http://schemas.microsoft.com/office/drawing/2014/chart" uri="{C3380CC4-5D6E-409C-BE32-E72D297353CC}">
              <c16:uniqueId val="{00000000-10B1-4399-9E15-FCCEA9F306ED}"/>
            </c:ext>
          </c:extLst>
        </c:ser>
        <c:dLbls>
          <c:dLblPos val="ctr"/>
          <c:showLegendKey val="0"/>
          <c:showVal val="1"/>
          <c:showCatName val="0"/>
          <c:showSerName val="0"/>
          <c:showPercent val="0"/>
          <c:showBubbleSize val="0"/>
        </c:dLbls>
        <c:gapWidth val="105"/>
        <c:overlap val="100"/>
        <c:axId val="204530607"/>
        <c:axId val="67130527"/>
      </c:barChart>
      <c:catAx>
        <c:axId val="204530607"/>
        <c:scaling>
          <c:orientation val="minMax"/>
        </c:scaling>
        <c:delete val="1"/>
        <c:axPos val="b"/>
        <c:numFmt formatCode="General" sourceLinked="1"/>
        <c:majorTickMark val="none"/>
        <c:minorTickMark val="none"/>
        <c:tickLblPos val="none"/>
        <c:crossAx val="67130527"/>
        <c:crosses val="autoZero"/>
        <c:auto val="1"/>
        <c:lblAlgn val="ctr"/>
        <c:lblOffset val="100"/>
        <c:noMultiLvlLbl val="0"/>
      </c:catAx>
      <c:valAx>
        <c:axId val="67130527"/>
        <c:scaling>
          <c:orientation val="minMax"/>
        </c:scaling>
        <c:delete val="1"/>
        <c:axPos val="l"/>
        <c:numFmt formatCode="0%" sourceLinked="1"/>
        <c:majorTickMark val="none"/>
        <c:minorTickMark val="none"/>
        <c:tickLblPos val="nextTo"/>
        <c:crossAx val="204530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251700680273E-2"/>
          <c:y val="3.2852167831542926E-2"/>
          <c:w val="0.97624149659863946"/>
          <c:h val="0.7350560850233857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Total 
(n=118)</c:v>
                </c:pt>
                <c:pt idx="1">
                  <c:v>Distributor or sales agent (n=6)</c:v>
                </c:pt>
                <c:pt idx="2">
                  <c:v>Production company executive (n=14)</c:v>
                </c:pt>
                <c:pt idx="3">
                  <c:v>Actor 
(n=9)</c:v>
                </c:pt>
                <c:pt idx="4">
                  <c:v>Producer  (n=74)</c:v>
                </c:pt>
                <c:pt idx="5">
                  <c:v>Production sector 
(n=15)</c:v>
                </c:pt>
                <c:pt idx="6">
                  <c:v>Student/ teacher/ education provider 
(n=7)</c:v>
                </c:pt>
                <c:pt idx="7">
                  <c:v>Other 
(n=28)</c:v>
                </c:pt>
                <c:pt idx="8">
                  <c:v>Consultant (n=10)</c:v>
                </c:pt>
                <c:pt idx="9">
                  <c:v>Screen industry organisation (not guild) (n=10)</c:v>
                </c:pt>
                <c:pt idx="10">
                  <c:v>Director 
(n=42)</c:v>
                </c:pt>
                <c:pt idx="11">
                  <c:v>Screenwriter (n=29)</c:v>
                </c:pt>
                <c:pt idx="12">
                  <c:v>Guild 
(n=14)</c:v>
                </c:pt>
                <c:pt idx="13">
                  <c:v>Government (n=6)</c:v>
                </c:pt>
                <c:pt idx="14">
                  <c:v>Line producer 
(n=9)</c:v>
                </c:pt>
              </c:strCache>
            </c:strRef>
          </c:cat>
          <c:val>
            <c:numRef>
              <c:f>Sheet1!$B$2:$B$16</c:f>
              <c:numCache>
                <c:formatCode>0%</c:formatCode>
                <c:ptCount val="15"/>
                <c:pt idx="0">
                  <c:v>0.69491525423730005</c:v>
                </c:pt>
                <c:pt idx="1">
                  <c:v>0.83333333333329995</c:v>
                </c:pt>
                <c:pt idx="2">
                  <c:v>0.78571428571430002</c:v>
                </c:pt>
                <c:pt idx="3">
                  <c:v>0.77777777777779999</c:v>
                </c:pt>
                <c:pt idx="4">
                  <c:v>0.75675675675679999</c:v>
                </c:pt>
                <c:pt idx="5">
                  <c:v>0.73333333333329997</c:v>
                </c:pt>
                <c:pt idx="6">
                  <c:v>0.71428571428569998</c:v>
                </c:pt>
                <c:pt idx="7">
                  <c:v>0.71428571428569998</c:v>
                </c:pt>
                <c:pt idx="8">
                  <c:v>0.7</c:v>
                </c:pt>
                <c:pt idx="9">
                  <c:v>0.7</c:v>
                </c:pt>
                <c:pt idx="10">
                  <c:v>0.69047619047620001</c:v>
                </c:pt>
                <c:pt idx="11">
                  <c:v>0.68965517241380003</c:v>
                </c:pt>
                <c:pt idx="12">
                  <c:v>0.42857142857140001</c:v>
                </c:pt>
                <c:pt idx="13">
                  <c:v>0.33333333333330001</c:v>
                </c:pt>
                <c:pt idx="14">
                  <c:v>0.33333333333330001</c:v>
                </c:pt>
              </c:numCache>
            </c:numRef>
          </c:val>
          <c:extLst>
            <c:ext xmlns:c16="http://schemas.microsoft.com/office/drawing/2014/chart" uri="{C3380CC4-5D6E-409C-BE32-E72D297353CC}">
              <c16:uniqueId val="{00000000-C648-46CB-AD9E-42A01D67AB1F}"/>
            </c:ext>
          </c:extLst>
        </c:ser>
        <c:dLbls>
          <c:dLblPos val="outEnd"/>
          <c:showLegendKey val="0"/>
          <c:showVal val="1"/>
          <c:showCatName val="0"/>
          <c:showSerName val="0"/>
          <c:showPercent val="0"/>
          <c:showBubbleSize val="0"/>
        </c:dLbls>
        <c:gapWidth val="219"/>
        <c:overlap val="-27"/>
        <c:axId val="492218543"/>
        <c:axId val="491364447"/>
      </c:barChart>
      <c:catAx>
        <c:axId val="49221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91364447"/>
        <c:crosses val="autoZero"/>
        <c:auto val="1"/>
        <c:lblAlgn val="ctr"/>
        <c:lblOffset val="100"/>
        <c:noMultiLvlLbl val="0"/>
      </c:catAx>
      <c:valAx>
        <c:axId val="491364447"/>
        <c:scaling>
          <c:orientation val="minMax"/>
          <c:max val="1"/>
        </c:scaling>
        <c:delete val="1"/>
        <c:axPos val="l"/>
        <c:numFmt formatCode="0%" sourceLinked="1"/>
        <c:majorTickMark val="out"/>
        <c:minorTickMark val="none"/>
        <c:tickLblPos val="nextTo"/>
        <c:crossAx val="492218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251700680273E-2"/>
          <c:y val="3.2852167831542926E-2"/>
          <c:w val="0.97624149659863946"/>
          <c:h val="0.7171367207516350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3"/>
                <c:pt idx="0">
                  <c:v>Total               (n=101)</c:v>
                </c:pt>
                <c:pt idx="1">
                  <c:v>Consultant             (n=8)</c:v>
                </c:pt>
                <c:pt idx="2">
                  <c:v>Screen industry organisation (not guild) (n=10)</c:v>
                </c:pt>
                <c:pt idx="3">
                  <c:v>Other              (n=27)</c:v>
                </c:pt>
                <c:pt idx="4">
                  <c:v>Production company executive (n=11)</c:v>
                </c:pt>
                <c:pt idx="5">
                  <c:v>Producer  (n=66)</c:v>
                </c:pt>
                <c:pt idx="6">
                  <c:v>Production sector               (n=15)</c:v>
                </c:pt>
                <c:pt idx="7">
                  <c:v>Actor               (n=6)</c:v>
                </c:pt>
                <c:pt idx="8">
                  <c:v>Screenwriter           (n=21)</c:v>
                </c:pt>
                <c:pt idx="9">
                  <c:v>Director (n=35)</c:v>
                </c:pt>
                <c:pt idx="10">
                  <c:v>Government (n=7)</c:v>
                </c:pt>
                <c:pt idx="11">
                  <c:v>Line producer (n=8)</c:v>
                </c:pt>
                <c:pt idx="12">
                  <c:v>Guild                                           (n=10)</c:v>
                </c:pt>
              </c:strCache>
            </c:strRef>
          </c:cat>
          <c:val>
            <c:numRef>
              <c:f>Sheet1!$B$2:$B$16</c:f>
              <c:numCache>
                <c:formatCode>0%</c:formatCode>
                <c:ptCount val="13"/>
                <c:pt idx="0">
                  <c:v>0.36633663366340002</c:v>
                </c:pt>
                <c:pt idx="1">
                  <c:v>0.75</c:v>
                </c:pt>
                <c:pt idx="2">
                  <c:v>0.5</c:v>
                </c:pt>
                <c:pt idx="3">
                  <c:v>0.4814814814815</c:v>
                </c:pt>
                <c:pt idx="4">
                  <c:v>0.45454545454549999</c:v>
                </c:pt>
                <c:pt idx="5">
                  <c:v>0.40909090909090001</c:v>
                </c:pt>
                <c:pt idx="6">
                  <c:v>0.4</c:v>
                </c:pt>
                <c:pt idx="7">
                  <c:v>0.33333333333330001</c:v>
                </c:pt>
                <c:pt idx="8">
                  <c:v>0.33333333333330001</c:v>
                </c:pt>
                <c:pt idx="9">
                  <c:v>0.28571428571430002</c:v>
                </c:pt>
                <c:pt idx="10">
                  <c:v>0.28571428571430002</c:v>
                </c:pt>
                <c:pt idx="11">
                  <c:v>0.25</c:v>
                </c:pt>
                <c:pt idx="12">
                  <c:v>0.2</c:v>
                </c:pt>
              </c:numCache>
            </c:numRef>
          </c:val>
          <c:extLst>
            <c:ext xmlns:c16="http://schemas.microsoft.com/office/drawing/2014/chart" uri="{C3380CC4-5D6E-409C-BE32-E72D297353CC}">
              <c16:uniqueId val="{00000000-C648-46CB-AD9E-42A01D67AB1F}"/>
            </c:ext>
          </c:extLst>
        </c:ser>
        <c:dLbls>
          <c:dLblPos val="outEnd"/>
          <c:showLegendKey val="0"/>
          <c:showVal val="1"/>
          <c:showCatName val="0"/>
          <c:showSerName val="0"/>
          <c:showPercent val="0"/>
          <c:showBubbleSize val="0"/>
        </c:dLbls>
        <c:gapWidth val="219"/>
        <c:overlap val="-27"/>
        <c:axId val="492218543"/>
        <c:axId val="491364447"/>
      </c:barChart>
      <c:catAx>
        <c:axId val="49221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91364447"/>
        <c:crosses val="autoZero"/>
        <c:auto val="1"/>
        <c:lblAlgn val="ctr"/>
        <c:lblOffset val="100"/>
        <c:noMultiLvlLbl val="0"/>
      </c:catAx>
      <c:valAx>
        <c:axId val="491364447"/>
        <c:scaling>
          <c:orientation val="minMax"/>
          <c:max val="1"/>
        </c:scaling>
        <c:delete val="1"/>
        <c:axPos val="l"/>
        <c:numFmt formatCode="0%" sourceLinked="1"/>
        <c:majorTickMark val="out"/>
        <c:minorTickMark val="none"/>
        <c:tickLblPos val="nextTo"/>
        <c:crossAx val="492218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9525"/>
          </c:spPr>
          <c:dPt>
            <c:idx val="0"/>
            <c:bubble3D val="0"/>
            <c:spPr>
              <a:solidFill>
                <a:schemeClr val="bg1"/>
              </a:solidFill>
              <a:ln w="9525">
                <a:solidFill>
                  <a:schemeClr val="bg1"/>
                </a:solidFill>
              </a:ln>
              <a:effectLst/>
            </c:spPr>
            <c:extLst>
              <c:ext xmlns:c16="http://schemas.microsoft.com/office/drawing/2014/chart" uri="{C3380CC4-5D6E-409C-BE32-E72D297353CC}">
                <c16:uniqueId val="{00000001-50B7-4B86-8D51-2BBEC546DB1A}"/>
              </c:ext>
            </c:extLst>
          </c:dPt>
          <c:dPt>
            <c:idx val="1"/>
            <c:bubble3D val="0"/>
            <c:spPr>
              <a:noFill/>
              <a:ln w="9525">
                <a:solidFill>
                  <a:schemeClr val="bg1"/>
                </a:solidFill>
              </a:ln>
              <a:effectLst/>
            </c:spPr>
            <c:extLst>
              <c:ext xmlns:c16="http://schemas.microsoft.com/office/drawing/2014/chart" uri="{C3380CC4-5D6E-409C-BE32-E72D297353CC}">
                <c16:uniqueId val="{00000003-50B7-4B86-8D51-2BBEC546DB1A}"/>
              </c:ext>
            </c:extLst>
          </c:dPt>
          <c:dPt>
            <c:idx val="2"/>
            <c:bubble3D val="0"/>
            <c:spPr>
              <a:noFill/>
              <a:ln w="9525">
                <a:noFill/>
              </a:ln>
              <a:effectLst/>
            </c:spPr>
            <c:extLst>
              <c:ext xmlns:c16="http://schemas.microsoft.com/office/drawing/2014/chart" uri="{C3380CC4-5D6E-409C-BE32-E72D297353CC}">
                <c16:uniqueId val="{00000002-50B7-4B86-8D51-2BBEC546DB1A}"/>
              </c:ext>
            </c:extLst>
          </c:dPt>
          <c:cat>
            <c:strRef>
              <c:f>Sheet1!$A$2:$A$4</c:f>
              <c:strCache>
                <c:ptCount val="3"/>
                <c:pt idx="0">
                  <c:v>a</c:v>
                </c:pt>
                <c:pt idx="1">
                  <c:v>b</c:v>
                </c:pt>
                <c:pt idx="2">
                  <c:v>c</c:v>
                </c:pt>
              </c:strCache>
            </c:strRef>
          </c:cat>
          <c:val>
            <c:numRef>
              <c:f>Sheet1!$B$2:$B$4</c:f>
              <c:numCache>
                <c:formatCode>General</c:formatCode>
                <c:ptCount val="3"/>
                <c:pt idx="0">
                  <c:v>0.8</c:v>
                </c:pt>
                <c:pt idx="1">
                  <c:v>0.2</c:v>
                </c:pt>
                <c:pt idx="2">
                  <c:v>1</c:v>
                </c:pt>
              </c:numCache>
            </c:numRef>
          </c:val>
          <c:extLst>
            <c:ext xmlns:c16="http://schemas.microsoft.com/office/drawing/2014/chart" uri="{C3380CC4-5D6E-409C-BE32-E72D297353CC}">
              <c16:uniqueId val="{00000000-50B7-4B86-8D51-2BBEC546DB1A}"/>
            </c:ext>
          </c:extLst>
        </c:ser>
        <c:dLbls>
          <c:showLegendKey val="0"/>
          <c:showVal val="0"/>
          <c:showCatName val="0"/>
          <c:showSerName val="0"/>
          <c:showPercent val="0"/>
          <c:showBubbleSize val="0"/>
          <c:showLeaderLines val="1"/>
        </c:dLbls>
        <c:firstSliceAng val="27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251700680273E-2"/>
          <c:y val="4.8286937537158847E-2"/>
          <c:w val="0.97624149659863946"/>
          <c:h val="0.70170200291971951"/>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Total       (n=119)</c:v>
                </c:pt>
                <c:pt idx="1">
                  <c:v>Government (n=7)</c:v>
                </c:pt>
                <c:pt idx="2">
                  <c:v>Consultant (n=11)</c:v>
                </c:pt>
                <c:pt idx="3">
                  <c:v>Production sector           (n=15)</c:v>
                </c:pt>
                <c:pt idx="4">
                  <c:v>Student/ teacher/ education provider (n=7)</c:v>
                </c:pt>
                <c:pt idx="5">
                  <c:v>Production company executive (n=14)</c:v>
                </c:pt>
                <c:pt idx="6">
                  <c:v>Screen industry organisation (not guild) (n=10)</c:v>
                </c:pt>
                <c:pt idx="7">
                  <c:v>Other             (n=28)</c:v>
                </c:pt>
                <c:pt idx="8">
                  <c:v>Producer  (n=77)</c:v>
                </c:pt>
                <c:pt idx="9">
                  <c:v>Actor                     (n=6)</c:v>
                </c:pt>
                <c:pt idx="10">
                  <c:v>Screenwriter (n=26)</c:v>
                </c:pt>
                <c:pt idx="11">
                  <c:v>Director (n=38)</c:v>
                </c:pt>
                <c:pt idx="12">
                  <c:v>Distributor or sales agent (n=8)</c:v>
                </c:pt>
                <c:pt idx="13">
                  <c:v>Guild                        (n=13)</c:v>
                </c:pt>
                <c:pt idx="14">
                  <c:v>Line producer (n=9)</c:v>
                </c:pt>
              </c:strCache>
            </c:strRef>
          </c:cat>
          <c:val>
            <c:numRef>
              <c:f>Sheet1!$B$2:$B$16</c:f>
              <c:numCache>
                <c:formatCode>0%</c:formatCode>
                <c:ptCount val="15"/>
                <c:pt idx="0">
                  <c:v>0.67226890756299995</c:v>
                </c:pt>
                <c:pt idx="1">
                  <c:v>1</c:v>
                </c:pt>
                <c:pt idx="2">
                  <c:v>0.81818181818180002</c:v>
                </c:pt>
                <c:pt idx="3">
                  <c:v>0.73333333333329997</c:v>
                </c:pt>
                <c:pt idx="4">
                  <c:v>0.71428571428569998</c:v>
                </c:pt>
                <c:pt idx="5">
                  <c:v>0.71428571428569998</c:v>
                </c:pt>
                <c:pt idx="6">
                  <c:v>0.7</c:v>
                </c:pt>
                <c:pt idx="7">
                  <c:v>0.67857142857139996</c:v>
                </c:pt>
                <c:pt idx="8">
                  <c:v>0.67532467532469997</c:v>
                </c:pt>
                <c:pt idx="9">
                  <c:v>0.66666666666670005</c:v>
                </c:pt>
                <c:pt idx="10">
                  <c:v>0.65384615384620004</c:v>
                </c:pt>
                <c:pt idx="11">
                  <c:v>0.63157894736840003</c:v>
                </c:pt>
                <c:pt idx="12">
                  <c:v>0.625</c:v>
                </c:pt>
                <c:pt idx="13">
                  <c:v>0.61538461538459999</c:v>
                </c:pt>
                <c:pt idx="14">
                  <c:v>0.55555555555559999</c:v>
                </c:pt>
              </c:numCache>
            </c:numRef>
          </c:val>
          <c:extLst>
            <c:ext xmlns:c16="http://schemas.microsoft.com/office/drawing/2014/chart" uri="{C3380CC4-5D6E-409C-BE32-E72D297353CC}">
              <c16:uniqueId val="{00000000-C648-46CB-AD9E-42A01D67AB1F}"/>
            </c:ext>
          </c:extLst>
        </c:ser>
        <c:dLbls>
          <c:dLblPos val="outEnd"/>
          <c:showLegendKey val="0"/>
          <c:showVal val="1"/>
          <c:showCatName val="0"/>
          <c:showSerName val="0"/>
          <c:showPercent val="0"/>
          <c:showBubbleSize val="0"/>
        </c:dLbls>
        <c:gapWidth val="219"/>
        <c:overlap val="-27"/>
        <c:axId val="492218543"/>
        <c:axId val="491364447"/>
      </c:barChart>
      <c:catAx>
        <c:axId val="49221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491364447"/>
        <c:crosses val="autoZero"/>
        <c:auto val="1"/>
        <c:lblAlgn val="ctr"/>
        <c:lblOffset val="100"/>
        <c:noMultiLvlLbl val="0"/>
      </c:catAx>
      <c:valAx>
        <c:axId val="491364447"/>
        <c:scaling>
          <c:orientation val="minMax"/>
          <c:max val="1"/>
        </c:scaling>
        <c:delete val="1"/>
        <c:axPos val="l"/>
        <c:numFmt formatCode="0%" sourceLinked="1"/>
        <c:majorTickMark val="out"/>
        <c:minorTickMark val="none"/>
        <c:tickLblPos val="nextTo"/>
        <c:crossAx val="492218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251700680273E-2"/>
          <c:y val="1.1243544751286676E-2"/>
          <c:w val="0.97624149659863946"/>
          <c:h val="0.7566647723654345"/>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Total          (n=115)</c:v>
                </c:pt>
                <c:pt idx="1">
                  <c:v>Rautaki Māori              (n=37)</c:v>
                </c:pt>
                <c:pt idx="2">
                  <c:v>Chief Exec/board           (n=28)</c:v>
                </c:pt>
                <c:pt idx="3">
                  <c:v>Marketing                   (n=54)</c:v>
                </c:pt>
                <c:pt idx="4">
                  <c:v>Finance                         (n=18)</c:v>
                </c:pt>
                <c:pt idx="5">
                  <c:v>Feature film development                      (n=77)</c:v>
                </c:pt>
                <c:pt idx="6">
                  <c:v>Talent development                           (n=68)</c:v>
                </c:pt>
                <c:pt idx="7">
                  <c:v>Business affairs                              (n=37)</c:v>
                </c:pt>
                <c:pt idx="8">
                  <c:v>International                              (n=61)</c:v>
                </c:pt>
                <c:pt idx="9">
                  <c:v>Premium Fund                            (n=38)</c:v>
                </c:pt>
              </c:strCache>
            </c:strRef>
          </c:cat>
          <c:val>
            <c:numRef>
              <c:f>Sheet1!$B$2:$B$11</c:f>
              <c:numCache>
                <c:formatCode>0%</c:formatCode>
                <c:ptCount val="10"/>
                <c:pt idx="0">
                  <c:v>0.50434782608700002</c:v>
                </c:pt>
                <c:pt idx="1">
                  <c:v>0.62162162162159995</c:v>
                </c:pt>
                <c:pt idx="2">
                  <c:v>0.57142857142860004</c:v>
                </c:pt>
                <c:pt idx="3">
                  <c:v>0.53703703703700001</c:v>
                </c:pt>
                <c:pt idx="4">
                  <c:v>0.5</c:v>
                </c:pt>
                <c:pt idx="5">
                  <c:v>0.4935064935065</c:v>
                </c:pt>
                <c:pt idx="6">
                  <c:v>0.48529411764710001</c:v>
                </c:pt>
                <c:pt idx="7">
                  <c:v>0.45945945945950001</c:v>
                </c:pt>
                <c:pt idx="8">
                  <c:v>0.45901639344259998</c:v>
                </c:pt>
                <c:pt idx="9">
                  <c:v>0.4473684210526</c:v>
                </c:pt>
              </c:numCache>
            </c:numRef>
          </c:val>
          <c:extLst>
            <c:ext xmlns:c16="http://schemas.microsoft.com/office/drawing/2014/chart" uri="{C3380CC4-5D6E-409C-BE32-E72D297353CC}">
              <c16:uniqueId val="{00000000-7936-4FA2-8691-E206D594E26B}"/>
            </c:ext>
          </c:extLst>
        </c:ser>
        <c:dLbls>
          <c:dLblPos val="outEnd"/>
          <c:showLegendKey val="0"/>
          <c:showVal val="1"/>
          <c:showCatName val="0"/>
          <c:showSerName val="0"/>
          <c:showPercent val="0"/>
          <c:showBubbleSize val="0"/>
        </c:dLbls>
        <c:gapWidth val="219"/>
        <c:overlap val="-27"/>
        <c:axId val="492218543"/>
        <c:axId val="491364447"/>
      </c:barChart>
      <c:catAx>
        <c:axId val="49221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91364447"/>
        <c:crosses val="autoZero"/>
        <c:auto val="1"/>
        <c:lblAlgn val="ctr"/>
        <c:lblOffset val="100"/>
        <c:noMultiLvlLbl val="0"/>
      </c:catAx>
      <c:valAx>
        <c:axId val="491364447"/>
        <c:scaling>
          <c:orientation val="minMax"/>
          <c:max val="1"/>
        </c:scaling>
        <c:delete val="1"/>
        <c:axPos val="l"/>
        <c:numFmt formatCode="0%" sourceLinked="1"/>
        <c:majorTickMark val="out"/>
        <c:minorTickMark val="none"/>
        <c:tickLblPos val="nextTo"/>
        <c:crossAx val="492218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251700680273E-2"/>
          <c:y val="1.1243544751286676E-2"/>
          <c:w val="0.97624149659863946"/>
          <c:h val="0.7566647723654345"/>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Total                          (n=126)</c:v>
                </c:pt>
                <c:pt idx="1">
                  <c:v>Rautaki Māori                             (n=40)</c:v>
                </c:pt>
                <c:pt idx="2">
                  <c:v>Chief Exec/board                            (n=31)</c:v>
                </c:pt>
                <c:pt idx="3">
                  <c:v>Marketing                          (n=58)</c:v>
                </c:pt>
                <c:pt idx="4">
                  <c:v>International                            (n=64)</c:v>
                </c:pt>
                <c:pt idx="5">
                  <c:v>Feature film development                           (n=83)</c:v>
                </c:pt>
                <c:pt idx="6">
                  <c:v>Business affairs                               (n=43)</c:v>
                </c:pt>
                <c:pt idx="7">
                  <c:v>Talent development                          (n=72)</c:v>
                </c:pt>
                <c:pt idx="8">
                  <c:v>Finance                           (n=23)</c:v>
                </c:pt>
                <c:pt idx="9">
                  <c:v>Premium Fund                         (n=40)</c:v>
                </c:pt>
              </c:strCache>
            </c:strRef>
          </c:cat>
          <c:val>
            <c:numRef>
              <c:f>Sheet1!$B$2:$B$11</c:f>
              <c:numCache>
                <c:formatCode>0%</c:formatCode>
                <c:ptCount val="10"/>
                <c:pt idx="0">
                  <c:v>0.6507936507937</c:v>
                </c:pt>
                <c:pt idx="1">
                  <c:v>0.7</c:v>
                </c:pt>
                <c:pt idx="2">
                  <c:v>0.67741935483869997</c:v>
                </c:pt>
                <c:pt idx="3">
                  <c:v>0.65517241379309998</c:v>
                </c:pt>
                <c:pt idx="4">
                  <c:v>0.640625</c:v>
                </c:pt>
                <c:pt idx="5">
                  <c:v>0.63855421686750002</c:v>
                </c:pt>
                <c:pt idx="6">
                  <c:v>0.62790697674420004</c:v>
                </c:pt>
                <c:pt idx="7">
                  <c:v>0.61111111111109995</c:v>
                </c:pt>
                <c:pt idx="8">
                  <c:v>0.60869565217389998</c:v>
                </c:pt>
                <c:pt idx="9">
                  <c:v>0.6</c:v>
                </c:pt>
              </c:numCache>
            </c:numRef>
          </c:val>
          <c:extLst>
            <c:ext xmlns:c16="http://schemas.microsoft.com/office/drawing/2014/chart" uri="{C3380CC4-5D6E-409C-BE32-E72D297353CC}">
              <c16:uniqueId val="{00000000-1590-4849-B245-FF3CA381E7DD}"/>
            </c:ext>
          </c:extLst>
        </c:ser>
        <c:dLbls>
          <c:dLblPos val="outEnd"/>
          <c:showLegendKey val="0"/>
          <c:showVal val="1"/>
          <c:showCatName val="0"/>
          <c:showSerName val="0"/>
          <c:showPercent val="0"/>
          <c:showBubbleSize val="0"/>
        </c:dLbls>
        <c:gapWidth val="219"/>
        <c:overlap val="-27"/>
        <c:axId val="492218543"/>
        <c:axId val="491364447"/>
      </c:barChart>
      <c:catAx>
        <c:axId val="49221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91364447"/>
        <c:crosses val="autoZero"/>
        <c:auto val="1"/>
        <c:lblAlgn val="ctr"/>
        <c:lblOffset val="100"/>
        <c:noMultiLvlLbl val="0"/>
      </c:catAx>
      <c:valAx>
        <c:axId val="491364447"/>
        <c:scaling>
          <c:orientation val="minMax"/>
          <c:max val="1"/>
        </c:scaling>
        <c:delete val="1"/>
        <c:axPos val="l"/>
        <c:numFmt formatCode="0%" sourceLinked="1"/>
        <c:majorTickMark val="out"/>
        <c:minorTickMark val="none"/>
        <c:tickLblPos val="nextTo"/>
        <c:crossAx val="492218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251700680273E-2"/>
          <c:y val="0.11943150603129106"/>
          <c:w val="0.97624149659863946"/>
          <c:h val="0.6262778936043959"/>
        </c:manualLayout>
      </c:layout>
      <c:barChart>
        <c:barDir val="col"/>
        <c:grouping val="stacked"/>
        <c:varyColors val="0"/>
        <c:ser>
          <c:idx val="0"/>
          <c:order val="0"/>
          <c:tx>
            <c:strRef>
              <c:f>Sheet1!$A$6</c:f>
              <c:strCache>
                <c:ptCount val="1"/>
                <c:pt idx="0">
                  <c:v>Not at all well</c:v>
                </c:pt>
              </c:strCache>
            </c:strRef>
          </c:tx>
          <c:spPr>
            <a:solidFill>
              <a:srgbClr val="C0000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Applied for funding (n=93)</c:v>
                </c:pt>
                <c:pt idx="1">
                  <c:v>Haven't applied for funding (n=36)</c:v>
                </c:pt>
                <c:pt idx="2">
                  <c:v>Approved (n=81)</c:v>
                </c:pt>
                <c:pt idx="3">
                  <c:v>Declined (n=26)</c:v>
                </c:pt>
                <c:pt idx="4">
                  <c:v>Column1</c:v>
                </c:pt>
                <c:pt idx="5">
                  <c:v>Applied for funding (n=77)</c:v>
                </c:pt>
                <c:pt idx="6">
                  <c:v>Haven't applied for funding (n=28)</c:v>
                </c:pt>
                <c:pt idx="7">
                  <c:v>Approved (n=67)</c:v>
                </c:pt>
                <c:pt idx="8">
                  <c:v>Declined (n=20)</c:v>
                </c:pt>
              </c:strCache>
            </c:strRef>
          </c:cat>
          <c:val>
            <c:numRef>
              <c:f>Sheet1!$B$6:$J$6</c:f>
              <c:numCache>
                <c:formatCode>0%</c:formatCode>
                <c:ptCount val="9"/>
                <c:pt idx="0">
                  <c:v>0.10752688172039999</c:v>
                </c:pt>
                <c:pt idx="1">
                  <c:v>2.777777777778E-2</c:v>
                </c:pt>
                <c:pt idx="2">
                  <c:v>8.6419753086419998E-2</c:v>
                </c:pt>
                <c:pt idx="3">
                  <c:v>0.19230769230770001</c:v>
                </c:pt>
                <c:pt idx="5">
                  <c:v>2.597402597403E-2</c:v>
                </c:pt>
                <c:pt idx="6">
                  <c:v>0.10714285714290001</c:v>
                </c:pt>
                <c:pt idx="7">
                  <c:v>2.9850746268660001E-2</c:v>
                </c:pt>
                <c:pt idx="8">
                  <c:v>0.05</c:v>
                </c:pt>
              </c:numCache>
            </c:numRef>
          </c:val>
          <c:extLst>
            <c:ext xmlns:c16="http://schemas.microsoft.com/office/drawing/2014/chart" uri="{C3380CC4-5D6E-409C-BE32-E72D297353CC}">
              <c16:uniqueId val="{00000000-10B1-4399-9E15-FCCEA9F306ED}"/>
            </c:ext>
          </c:extLst>
        </c:ser>
        <c:ser>
          <c:idx val="1"/>
          <c:order val="1"/>
          <c:tx>
            <c:strRef>
              <c:f>Sheet1!$A$5</c:f>
              <c:strCache>
                <c:ptCount val="1"/>
                <c:pt idx="0">
                  <c:v>Not that well</c:v>
                </c:pt>
              </c:strCache>
            </c:strRef>
          </c:tx>
          <c:spPr>
            <a:solidFill>
              <a:srgbClr val="E3680B"/>
            </a:solidFill>
            <a:ln>
              <a:solidFill>
                <a:schemeClr val="bg1"/>
              </a:solid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Applied for funding (n=93)</c:v>
                </c:pt>
                <c:pt idx="1">
                  <c:v>Haven't applied for funding (n=36)</c:v>
                </c:pt>
                <c:pt idx="2">
                  <c:v>Approved (n=81)</c:v>
                </c:pt>
                <c:pt idx="3">
                  <c:v>Declined (n=26)</c:v>
                </c:pt>
                <c:pt idx="4">
                  <c:v>Column1</c:v>
                </c:pt>
                <c:pt idx="5">
                  <c:v>Applied for funding (n=77)</c:v>
                </c:pt>
                <c:pt idx="6">
                  <c:v>Haven't applied for funding (n=28)</c:v>
                </c:pt>
                <c:pt idx="7">
                  <c:v>Approved (n=67)</c:v>
                </c:pt>
                <c:pt idx="8">
                  <c:v>Declined (n=20)</c:v>
                </c:pt>
              </c:strCache>
            </c:strRef>
          </c:cat>
          <c:val>
            <c:numRef>
              <c:f>Sheet1!$B$5:$J$5</c:f>
              <c:numCache>
                <c:formatCode>0%</c:formatCode>
                <c:ptCount val="9"/>
                <c:pt idx="0">
                  <c:v>0.1935483870968</c:v>
                </c:pt>
                <c:pt idx="1">
                  <c:v>0.1388888888889</c:v>
                </c:pt>
                <c:pt idx="2">
                  <c:v>0.1728395061728</c:v>
                </c:pt>
                <c:pt idx="3">
                  <c:v>0.15384615384620001</c:v>
                </c:pt>
                <c:pt idx="5">
                  <c:v>0.1688311688312</c:v>
                </c:pt>
                <c:pt idx="6">
                  <c:v>0.10714285714290001</c:v>
                </c:pt>
                <c:pt idx="7">
                  <c:v>0.1492537313433</c:v>
                </c:pt>
                <c:pt idx="8">
                  <c:v>0.15</c:v>
                </c:pt>
              </c:numCache>
            </c:numRef>
          </c:val>
          <c:extLst>
            <c:ext xmlns:c16="http://schemas.microsoft.com/office/drawing/2014/chart" uri="{C3380CC4-5D6E-409C-BE32-E72D297353CC}">
              <c16:uniqueId val="{00000001-10B1-4399-9E15-FCCEA9F306ED}"/>
            </c:ext>
          </c:extLst>
        </c:ser>
        <c:ser>
          <c:idx val="2"/>
          <c:order val="2"/>
          <c:tx>
            <c:strRef>
              <c:f>Sheet1!$A$4</c:f>
              <c:strCache>
                <c:ptCount val="1"/>
                <c:pt idx="0">
                  <c:v>Somewhat well</c:v>
                </c:pt>
              </c:strCache>
            </c:strRef>
          </c:tx>
          <c:spPr>
            <a:solidFill>
              <a:srgbClr val="52B8E0">
                <a:alpha val="30000"/>
              </a:srgb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Applied for funding (n=93)</c:v>
                </c:pt>
                <c:pt idx="1">
                  <c:v>Haven't applied for funding (n=36)</c:v>
                </c:pt>
                <c:pt idx="2">
                  <c:v>Approved (n=81)</c:v>
                </c:pt>
                <c:pt idx="3">
                  <c:v>Declined (n=26)</c:v>
                </c:pt>
                <c:pt idx="4">
                  <c:v>Column1</c:v>
                </c:pt>
                <c:pt idx="5">
                  <c:v>Applied for funding (n=77)</c:v>
                </c:pt>
                <c:pt idx="6">
                  <c:v>Haven't applied for funding (n=28)</c:v>
                </c:pt>
                <c:pt idx="7">
                  <c:v>Approved (n=67)</c:v>
                </c:pt>
                <c:pt idx="8">
                  <c:v>Declined (n=20)</c:v>
                </c:pt>
              </c:strCache>
            </c:strRef>
          </c:cat>
          <c:val>
            <c:numRef>
              <c:f>Sheet1!$B$4:$J$4</c:f>
              <c:numCache>
                <c:formatCode>0%</c:formatCode>
                <c:ptCount val="9"/>
                <c:pt idx="0">
                  <c:v>0.37634408602149999</c:v>
                </c:pt>
                <c:pt idx="1">
                  <c:v>0.3888888888889</c:v>
                </c:pt>
                <c:pt idx="2">
                  <c:v>0.39506172839510001</c:v>
                </c:pt>
                <c:pt idx="3">
                  <c:v>0.38461538461540001</c:v>
                </c:pt>
                <c:pt idx="5">
                  <c:v>0.38961038961040001</c:v>
                </c:pt>
                <c:pt idx="6">
                  <c:v>0.39285714285709999</c:v>
                </c:pt>
                <c:pt idx="7">
                  <c:v>0.38805970149250002</c:v>
                </c:pt>
                <c:pt idx="8">
                  <c:v>0.5</c:v>
                </c:pt>
              </c:numCache>
            </c:numRef>
          </c:val>
          <c:extLst>
            <c:ext xmlns:c16="http://schemas.microsoft.com/office/drawing/2014/chart" uri="{C3380CC4-5D6E-409C-BE32-E72D297353CC}">
              <c16:uniqueId val="{00000002-10B1-4399-9E15-FCCEA9F306ED}"/>
            </c:ext>
          </c:extLst>
        </c:ser>
        <c:ser>
          <c:idx val="3"/>
          <c:order val="3"/>
          <c:tx>
            <c:strRef>
              <c:f>Sheet1!$A$3</c:f>
              <c:strCache>
                <c:ptCount val="1"/>
                <c:pt idx="0">
                  <c:v>Very well</c:v>
                </c:pt>
              </c:strCache>
            </c:strRef>
          </c:tx>
          <c:spPr>
            <a:solidFill>
              <a:srgbClr val="52B8E0"/>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Applied for funding (n=93)</c:v>
                </c:pt>
                <c:pt idx="1">
                  <c:v>Haven't applied for funding (n=36)</c:v>
                </c:pt>
                <c:pt idx="2">
                  <c:v>Approved (n=81)</c:v>
                </c:pt>
                <c:pt idx="3">
                  <c:v>Declined (n=26)</c:v>
                </c:pt>
                <c:pt idx="4">
                  <c:v>Column1</c:v>
                </c:pt>
                <c:pt idx="5">
                  <c:v>Applied for funding (n=77)</c:v>
                </c:pt>
                <c:pt idx="6">
                  <c:v>Haven't applied for funding (n=28)</c:v>
                </c:pt>
                <c:pt idx="7">
                  <c:v>Approved (n=67)</c:v>
                </c:pt>
                <c:pt idx="8">
                  <c:v>Declined (n=20)</c:v>
                </c:pt>
              </c:strCache>
            </c:strRef>
          </c:cat>
          <c:val>
            <c:numRef>
              <c:f>Sheet1!$B$3:$J$3</c:f>
              <c:numCache>
                <c:formatCode>0%</c:formatCode>
                <c:ptCount val="9"/>
                <c:pt idx="0">
                  <c:v>0.27956989247309999</c:v>
                </c:pt>
                <c:pt idx="1">
                  <c:v>0.3888888888889</c:v>
                </c:pt>
                <c:pt idx="2">
                  <c:v>0.2962962962963</c:v>
                </c:pt>
                <c:pt idx="3">
                  <c:v>0.2307692307692</c:v>
                </c:pt>
                <c:pt idx="5">
                  <c:v>0.40259740259740001</c:v>
                </c:pt>
                <c:pt idx="6">
                  <c:v>0.32142857142859999</c:v>
                </c:pt>
                <c:pt idx="7">
                  <c:v>0.41791044776120001</c:v>
                </c:pt>
                <c:pt idx="8">
                  <c:v>0.3</c:v>
                </c:pt>
              </c:numCache>
            </c:numRef>
          </c:val>
          <c:extLst>
            <c:ext xmlns:c16="http://schemas.microsoft.com/office/drawing/2014/chart" uri="{C3380CC4-5D6E-409C-BE32-E72D297353CC}">
              <c16:uniqueId val="{00000003-10B1-4399-9E15-FCCEA9F306ED}"/>
            </c:ext>
          </c:extLst>
        </c:ser>
        <c:ser>
          <c:idx val="4"/>
          <c:order val="4"/>
          <c:tx>
            <c:strRef>
              <c:f>Sheet1!$A$2</c:f>
              <c:strCache>
                <c:ptCount val="1"/>
                <c:pt idx="0">
                  <c:v>Extremely well</c:v>
                </c:pt>
              </c:strCache>
            </c:strRef>
          </c:tx>
          <c:spPr>
            <a:solidFill>
              <a:srgbClr val="357088"/>
            </a:solidFill>
            <a:ln>
              <a:solidFill>
                <a:schemeClr val="bg1"/>
              </a:solidFill>
            </a:ln>
            <a:effectLst/>
          </c:spPr>
          <c:invertIfNegative val="0"/>
          <c:dLbls>
            <c:dLbl>
              <c:idx val="5"/>
              <c:layout>
                <c:manualLayout>
                  <c:x val="0"/>
                  <c:y val="-8.9573629523468559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F8-40E4-BF19-468EA9C13D59}"/>
                </c:ext>
              </c:extLst>
            </c:dLbl>
            <c:dLbl>
              <c:idx val="7"/>
              <c:layout>
                <c:manualLayout>
                  <c:x val="0"/>
                  <c:y val="-8.9573629523468559E-3"/>
                </c:manualLayout>
              </c:layout>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accen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8F8-40E4-BF19-468EA9C13D5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Sheet1!$B$1:$J$1</c:f>
              <c:strCache>
                <c:ptCount val="9"/>
                <c:pt idx="0">
                  <c:v>Applied for funding (n=93)</c:v>
                </c:pt>
                <c:pt idx="1">
                  <c:v>Haven't applied for funding (n=36)</c:v>
                </c:pt>
                <c:pt idx="2">
                  <c:v>Approved (n=81)</c:v>
                </c:pt>
                <c:pt idx="3">
                  <c:v>Declined (n=26)</c:v>
                </c:pt>
                <c:pt idx="4">
                  <c:v>Column1</c:v>
                </c:pt>
                <c:pt idx="5">
                  <c:v>Applied for funding (n=77)</c:v>
                </c:pt>
                <c:pt idx="6">
                  <c:v>Haven't applied for funding (n=28)</c:v>
                </c:pt>
                <c:pt idx="7">
                  <c:v>Approved (n=67)</c:v>
                </c:pt>
                <c:pt idx="8">
                  <c:v>Declined (n=20)</c:v>
                </c:pt>
              </c:strCache>
            </c:strRef>
          </c:cat>
          <c:val>
            <c:numRef>
              <c:f>Sheet1!$B$2:$J$2</c:f>
              <c:numCache>
                <c:formatCode>0%</c:formatCode>
                <c:ptCount val="9"/>
                <c:pt idx="0">
                  <c:v>4.3010752688169999E-2</c:v>
                </c:pt>
                <c:pt idx="1">
                  <c:v>5.555555555556E-2</c:v>
                </c:pt>
                <c:pt idx="2">
                  <c:v>4.938271604938E-2</c:v>
                </c:pt>
                <c:pt idx="3">
                  <c:v>3.8461538461539997E-2</c:v>
                </c:pt>
                <c:pt idx="5">
                  <c:v>1.2987012987010001E-2</c:v>
                </c:pt>
                <c:pt idx="6">
                  <c:v>7.1428571428569995E-2</c:v>
                </c:pt>
                <c:pt idx="7">
                  <c:v>1.4925373134330001E-2</c:v>
                </c:pt>
              </c:numCache>
            </c:numRef>
          </c:val>
          <c:extLst>
            <c:ext xmlns:c16="http://schemas.microsoft.com/office/drawing/2014/chart" uri="{C3380CC4-5D6E-409C-BE32-E72D297353CC}">
              <c16:uniqueId val="{00000004-10B1-4399-9E15-FCCEA9F306ED}"/>
            </c:ext>
          </c:extLst>
        </c:ser>
        <c:dLbls>
          <c:dLblPos val="ctr"/>
          <c:showLegendKey val="0"/>
          <c:showVal val="1"/>
          <c:showCatName val="0"/>
          <c:showSerName val="0"/>
          <c:showPercent val="0"/>
          <c:showBubbleSize val="0"/>
        </c:dLbls>
        <c:gapWidth val="105"/>
        <c:overlap val="100"/>
        <c:axId val="204530607"/>
        <c:axId val="67130527"/>
      </c:barChart>
      <c:catAx>
        <c:axId val="204530607"/>
        <c:scaling>
          <c:orientation val="minMax"/>
        </c:scaling>
        <c:delete val="1"/>
        <c:axPos val="b"/>
        <c:numFmt formatCode="General" sourceLinked="1"/>
        <c:majorTickMark val="none"/>
        <c:minorTickMark val="none"/>
        <c:tickLblPos val="none"/>
        <c:crossAx val="67130527"/>
        <c:crosses val="autoZero"/>
        <c:auto val="1"/>
        <c:lblAlgn val="ctr"/>
        <c:lblOffset val="100"/>
        <c:noMultiLvlLbl val="0"/>
      </c:catAx>
      <c:valAx>
        <c:axId val="67130527"/>
        <c:scaling>
          <c:orientation val="minMax"/>
        </c:scaling>
        <c:delete val="1"/>
        <c:axPos val="l"/>
        <c:numFmt formatCode="0%" sourceLinked="1"/>
        <c:majorTickMark val="none"/>
        <c:minorTickMark val="none"/>
        <c:tickLblPos val="nextTo"/>
        <c:crossAx val="2045306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251700680273E-2"/>
          <c:y val="1.1243544751286676E-2"/>
          <c:w val="0.97624149659863946"/>
          <c:h val="0.7566647723654345"/>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Applied for funding     (n=92)</c:v>
                </c:pt>
                <c:pt idx="1">
                  <c:v>Haven't applied for funding       (n=23)</c:v>
                </c:pt>
                <c:pt idx="2">
                  <c:v>Approved           (n=80)</c:v>
                </c:pt>
                <c:pt idx="3">
                  <c:v>Declined           (n=26)</c:v>
                </c:pt>
              </c:strCache>
            </c:strRef>
          </c:cat>
          <c:val>
            <c:numRef>
              <c:f>Sheet1!$B$2:$B$5</c:f>
              <c:numCache>
                <c:formatCode>0%</c:formatCode>
                <c:ptCount val="4"/>
                <c:pt idx="0">
                  <c:v>0.48913043478259999</c:v>
                </c:pt>
                <c:pt idx="1">
                  <c:v>0.56521739130430004</c:v>
                </c:pt>
                <c:pt idx="2">
                  <c:v>0.52500000000000002</c:v>
                </c:pt>
                <c:pt idx="3">
                  <c:v>0.42307692307689998</c:v>
                </c:pt>
              </c:numCache>
            </c:numRef>
          </c:val>
          <c:extLst>
            <c:ext xmlns:c16="http://schemas.microsoft.com/office/drawing/2014/chart" uri="{C3380CC4-5D6E-409C-BE32-E72D297353CC}">
              <c16:uniqueId val="{00000000-7936-4FA2-8691-E206D594E26B}"/>
            </c:ext>
          </c:extLst>
        </c:ser>
        <c:dLbls>
          <c:dLblPos val="outEnd"/>
          <c:showLegendKey val="0"/>
          <c:showVal val="1"/>
          <c:showCatName val="0"/>
          <c:showSerName val="0"/>
          <c:showPercent val="0"/>
          <c:showBubbleSize val="0"/>
        </c:dLbls>
        <c:gapWidth val="219"/>
        <c:overlap val="-27"/>
        <c:axId val="492218543"/>
        <c:axId val="491364447"/>
      </c:barChart>
      <c:catAx>
        <c:axId val="49221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91364447"/>
        <c:crosses val="autoZero"/>
        <c:auto val="1"/>
        <c:lblAlgn val="ctr"/>
        <c:lblOffset val="100"/>
        <c:noMultiLvlLbl val="0"/>
      </c:catAx>
      <c:valAx>
        <c:axId val="491364447"/>
        <c:scaling>
          <c:orientation val="minMax"/>
          <c:max val="1"/>
        </c:scaling>
        <c:delete val="1"/>
        <c:axPos val="l"/>
        <c:numFmt formatCode="0%" sourceLinked="1"/>
        <c:majorTickMark val="out"/>
        <c:minorTickMark val="none"/>
        <c:tickLblPos val="nextTo"/>
        <c:crossAx val="492218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251700680273E-2"/>
          <c:y val="1.1243544751286676E-2"/>
          <c:w val="0.97624149659863946"/>
          <c:h val="0.7566647723654345"/>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Applied for funding         (n=93)</c:v>
                </c:pt>
                <c:pt idx="1">
                  <c:v>Haven't applied for funding         (n=33)</c:v>
                </c:pt>
                <c:pt idx="2">
                  <c:v>Approved                     (n=81)</c:v>
                </c:pt>
                <c:pt idx="3">
                  <c:v>Declined                     (n=26)</c:v>
                </c:pt>
              </c:strCache>
            </c:strRef>
          </c:cat>
          <c:val>
            <c:numRef>
              <c:f>Sheet1!$B$2:$B$5</c:f>
              <c:numCache>
                <c:formatCode>0%</c:formatCode>
                <c:ptCount val="4"/>
                <c:pt idx="0">
                  <c:v>0.60215053763439996</c:v>
                </c:pt>
                <c:pt idx="1">
                  <c:v>0.78787878787879995</c:v>
                </c:pt>
                <c:pt idx="2">
                  <c:v>0.61728395061730001</c:v>
                </c:pt>
                <c:pt idx="3">
                  <c:v>0.57692307692309996</c:v>
                </c:pt>
              </c:numCache>
            </c:numRef>
          </c:val>
          <c:extLst>
            <c:ext xmlns:c16="http://schemas.microsoft.com/office/drawing/2014/chart" uri="{C3380CC4-5D6E-409C-BE32-E72D297353CC}">
              <c16:uniqueId val="{00000000-7936-4FA2-8691-E206D594E26B}"/>
            </c:ext>
          </c:extLst>
        </c:ser>
        <c:dLbls>
          <c:dLblPos val="outEnd"/>
          <c:showLegendKey val="0"/>
          <c:showVal val="1"/>
          <c:showCatName val="0"/>
          <c:showSerName val="0"/>
          <c:showPercent val="0"/>
          <c:showBubbleSize val="0"/>
        </c:dLbls>
        <c:gapWidth val="219"/>
        <c:overlap val="-27"/>
        <c:axId val="492218543"/>
        <c:axId val="491364447"/>
      </c:barChart>
      <c:catAx>
        <c:axId val="49221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91364447"/>
        <c:crosses val="autoZero"/>
        <c:auto val="1"/>
        <c:lblAlgn val="ctr"/>
        <c:lblOffset val="100"/>
        <c:noMultiLvlLbl val="0"/>
      </c:catAx>
      <c:valAx>
        <c:axId val="491364447"/>
        <c:scaling>
          <c:orientation val="minMax"/>
          <c:max val="1"/>
        </c:scaling>
        <c:delete val="1"/>
        <c:axPos val="l"/>
        <c:numFmt formatCode="0%" sourceLinked="1"/>
        <c:majorTickMark val="out"/>
        <c:minorTickMark val="none"/>
        <c:tickLblPos val="nextTo"/>
        <c:crossAx val="492218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879251700680273E-2"/>
          <c:y val="1.1243544751286676E-2"/>
          <c:w val="0.97624149659863946"/>
          <c:h val="0.7566647723654345"/>
        </c:manualLayout>
      </c:layout>
      <c:barChart>
        <c:barDir val="col"/>
        <c:grouping val="clustered"/>
        <c:varyColors val="0"/>
        <c:ser>
          <c:idx val="0"/>
          <c:order val="0"/>
          <c:tx>
            <c:strRef>
              <c:f>Sheet1!$B$1</c:f>
              <c:strCache>
                <c:ptCount val="1"/>
                <c:pt idx="0">
                  <c:v>Series 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Applied for funding                        (n=82)</c:v>
                </c:pt>
                <c:pt idx="1">
                  <c:v>Haven't applied for funding                        (n=26)</c:v>
                </c:pt>
                <c:pt idx="2">
                  <c:v>Approved                                (n=73)</c:v>
                </c:pt>
                <c:pt idx="3">
                  <c:v>Declined                               (n=23)</c:v>
                </c:pt>
              </c:strCache>
            </c:strRef>
          </c:cat>
          <c:val>
            <c:numRef>
              <c:f>Sheet1!$B$2:$B$5</c:f>
              <c:numCache>
                <c:formatCode>0%</c:formatCode>
                <c:ptCount val="4"/>
                <c:pt idx="0">
                  <c:v>0.51219512195119998</c:v>
                </c:pt>
                <c:pt idx="1">
                  <c:v>0.61538461538459999</c:v>
                </c:pt>
                <c:pt idx="2">
                  <c:v>0.56164383561639997</c:v>
                </c:pt>
                <c:pt idx="3">
                  <c:v>0.26086956521740001</c:v>
                </c:pt>
              </c:numCache>
            </c:numRef>
          </c:val>
          <c:extLst>
            <c:ext xmlns:c16="http://schemas.microsoft.com/office/drawing/2014/chart" uri="{C3380CC4-5D6E-409C-BE32-E72D297353CC}">
              <c16:uniqueId val="{00000000-7936-4FA2-8691-E206D594E26B}"/>
            </c:ext>
          </c:extLst>
        </c:ser>
        <c:dLbls>
          <c:dLblPos val="outEnd"/>
          <c:showLegendKey val="0"/>
          <c:showVal val="1"/>
          <c:showCatName val="0"/>
          <c:showSerName val="0"/>
          <c:showPercent val="0"/>
          <c:showBubbleSize val="0"/>
        </c:dLbls>
        <c:gapWidth val="219"/>
        <c:overlap val="-27"/>
        <c:axId val="492218543"/>
        <c:axId val="491364447"/>
      </c:barChart>
      <c:catAx>
        <c:axId val="4922185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91364447"/>
        <c:crosses val="autoZero"/>
        <c:auto val="1"/>
        <c:lblAlgn val="ctr"/>
        <c:lblOffset val="100"/>
        <c:noMultiLvlLbl val="0"/>
      </c:catAx>
      <c:valAx>
        <c:axId val="491364447"/>
        <c:scaling>
          <c:orientation val="minMax"/>
          <c:max val="1"/>
        </c:scaling>
        <c:delete val="1"/>
        <c:axPos val="l"/>
        <c:numFmt formatCode="0%" sourceLinked="1"/>
        <c:majorTickMark val="out"/>
        <c:minorTickMark val="none"/>
        <c:tickLblPos val="nextTo"/>
        <c:crossAx val="4922185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Interactions with NZFC people </c:v>
                </c:pt>
                <c:pt idx="1">
                  <c:v>Experience of Talent Development</c:v>
                </c:pt>
                <c:pt idx="2">
                  <c:v>Experience of team for screen incentives etc.</c:v>
                </c:pt>
                <c:pt idx="3">
                  <c:v>Experience of team for screen story marketing</c:v>
                </c:pt>
                <c:pt idx="4">
                  <c:v>Experience of team for development and production funding </c:v>
                </c:pt>
                <c:pt idx="5">
                  <c:v>The support NZFC provides you / your organisation</c:v>
                </c:pt>
              </c:strCache>
            </c:strRef>
          </c:cat>
          <c:val>
            <c:numRef>
              <c:f>Sheet1!$B$2:$B$7</c:f>
              <c:numCache>
                <c:formatCode>0%</c:formatCode>
                <c:ptCount val="6"/>
                <c:pt idx="0">
                  <c:v>0.65</c:v>
                </c:pt>
                <c:pt idx="1">
                  <c:v>0.61</c:v>
                </c:pt>
                <c:pt idx="2">
                  <c:v>0.61</c:v>
                </c:pt>
                <c:pt idx="3">
                  <c:v>0.55000000000000004</c:v>
                </c:pt>
                <c:pt idx="4">
                  <c:v>0.54</c:v>
                </c:pt>
                <c:pt idx="5">
                  <c:v>0.5</c:v>
                </c:pt>
              </c:numCache>
            </c:numRef>
          </c:val>
          <c:extLst>
            <c:ext xmlns:c16="http://schemas.microsoft.com/office/drawing/2014/chart" uri="{C3380CC4-5D6E-409C-BE32-E72D297353CC}">
              <c16:uniqueId val="{00000000-7327-415F-8C38-85C136279078}"/>
            </c:ext>
          </c:extLst>
        </c:ser>
        <c:dLbls>
          <c:showLegendKey val="0"/>
          <c:showVal val="0"/>
          <c:showCatName val="0"/>
          <c:showSerName val="0"/>
          <c:showPercent val="0"/>
          <c:showBubbleSize val="0"/>
        </c:dLbls>
        <c:gapWidth val="219"/>
        <c:overlap val="-27"/>
        <c:axId val="2109404719"/>
        <c:axId val="241102384"/>
      </c:barChart>
      <c:catAx>
        <c:axId val="21094047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bg1"/>
                </a:solidFill>
                <a:latin typeface="+mn-lt"/>
                <a:ea typeface="+mn-ea"/>
                <a:cs typeface="+mn-cs"/>
              </a:defRPr>
            </a:pPr>
            <a:endParaRPr lang="en-US"/>
          </a:p>
        </c:txPr>
        <c:crossAx val="241102384"/>
        <c:crosses val="autoZero"/>
        <c:auto val="1"/>
        <c:lblAlgn val="ctr"/>
        <c:lblOffset val="100"/>
        <c:noMultiLvlLbl val="0"/>
      </c:catAx>
      <c:valAx>
        <c:axId val="241102384"/>
        <c:scaling>
          <c:orientation val="minMax"/>
        </c:scaling>
        <c:delete val="1"/>
        <c:axPos val="l"/>
        <c:numFmt formatCode="0%" sourceLinked="1"/>
        <c:majorTickMark val="none"/>
        <c:minorTickMark val="none"/>
        <c:tickLblPos val="nextTo"/>
        <c:crossAx val="210940471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47083047960245E-2"/>
          <c:y val="2.6320266782827714E-2"/>
          <c:w val="0.41304297718771404"/>
          <c:h val="0.80434650646929551"/>
        </c:manualLayout>
      </c:layout>
      <c:doughnutChart>
        <c:varyColors val="1"/>
        <c:ser>
          <c:idx val="4"/>
          <c:order val="0"/>
          <c:tx>
            <c:strRef>
              <c:f>Sheet1!$A$2</c:f>
              <c:strCache>
                <c:ptCount val="1"/>
                <c:pt idx="0">
                  <c:v>Total October 2023</c:v>
                </c:pt>
              </c:strCache>
            </c:strRef>
          </c:tx>
          <c:spPr>
            <a:ln w="19050">
              <a:solidFill>
                <a:schemeClr val="bg1"/>
              </a:solidFill>
            </a:ln>
          </c:spPr>
          <c:dPt>
            <c:idx val="0"/>
            <c:bubble3D val="0"/>
            <c:spPr>
              <a:solidFill>
                <a:schemeClr val="bg1">
                  <a:lumMod val="65000"/>
                  <a:alpha val="20000"/>
                </a:schemeClr>
              </a:solidFill>
              <a:ln w="19050">
                <a:solidFill>
                  <a:schemeClr val="bg1"/>
                </a:solidFill>
              </a:ln>
              <a:effectLst/>
            </c:spPr>
            <c:extLst>
              <c:ext xmlns:c16="http://schemas.microsoft.com/office/drawing/2014/chart" uri="{C3380CC4-5D6E-409C-BE32-E72D297353CC}">
                <c16:uniqueId val="{00000000-3234-4E1E-9995-D412A4400025}"/>
              </c:ext>
            </c:extLst>
          </c:dPt>
          <c:dPt>
            <c:idx val="1"/>
            <c:bubble3D val="0"/>
            <c:spPr>
              <a:solidFill>
                <a:srgbClr val="52B8E0">
                  <a:alpha val="20000"/>
                </a:srgbClr>
              </a:solidFill>
              <a:ln w="19050">
                <a:solidFill>
                  <a:schemeClr val="bg1"/>
                </a:solidFill>
              </a:ln>
              <a:effectLst/>
            </c:spPr>
            <c:extLst>
              <c:ext xmlns:c16="http://schemas.microsoft.com/office/drawing/2014/chart" uri="{C3380CC4-5D6E-409C-BE32-E72D297353CC}">
                <c16:uniqueId val="{00000001-3234-4E1E-9995-D412A4400025}"/>
              </c:ext>
            </c:extLst>
          </c:dPt>
          <c:dPt>
            <c:idx val="2"/>
            <c:bubble3D val="0"/>
            <c:spPr>
              <a:solidFill>
                <a:srgbClr val="52B8E0">
                  <a:alpha val="20000"/>
                </a:srgbClr>
              </a:solidFill>
              <a:ln w="19050">
                <a:solidFill>
                  <a:schemeClr val="bg1"/>
                </a:solidFill>
              </a:ln>
              <a:effectLst/>
            </c:spPr>
            <c:extLst>
              <c:ext xmlns:c16="http://schemas.microsoft.com/office/drawing/2014/chart" uri="{C3380CC4-5D6E-409C-BE32-E72D297353CC}">
                <c16:uniqueId val="{00000002-3234-4E1E-9995-D412A4400025}"/>
              </c:ext>
            </c:extLst>
          </c:dPt>
          <c:dPt>
            <c:idx val="3"/>
            <c:bubble3D val="0"/>
            <c:spPr>
              <a:noFill/>
              <a:ln w="19050">
                <a:noFill/>
              </a:ln>
              <a:effectLst/>
            </c:spPr>
            <c:extLst>
              <c:ext xmlns:c16="http://schemas.microsoft.com/office/drawing/2014/chart" uri="{C3380CC4-5D6E-409C-BE32-E72D297353CC}">
                <c16:uniqueId val="{00000003-3234-4E1E-9995-D412A4400025}"/>
              </c:ext>
            </c:extLst>
          </c:dPt>
          <c:dPt>
            <c:idx val="4"/>
            <c:bubble3D val="0"/>
            <c:spPr>
              <a:solidFill>
                <a:srgbClr val="C00000"/>
              </a:solidFill>
              <a:ln w="19050">
                <a:solidFill>
                  <a:schemeClr val="bg1"/>
                </a:solidFill>
              </a:ln>
              <a:effectLst/>
            </c:spPr>
            <c:extLst>
              <c:ext xmlns:c16="http://schemas.microsoft.com/office/drawing/2014/chart" uri="{C3380CC4-5D6E-409C-BE32-E72D297353CC}">
                <c16:uniqueId val="{00000004-3234-4E1E-9995-D412A4400025}"/>
              </c:ext>
            </c:extLst>
          </c:dPt>
          <c:dLbls>
            <c:dLbl>
              <c:idx val="0"/>
              <c:delete val="1"/>
              <c:extLst>
                <c:ext xmlns:c15="http://schemas.microsoft.com/office/drawing/2012/chart" uri="{CE6537A1-D6FC-4f65-9D91-7224C49458BB}"/>
                <c:ext xmlns:c16="http://schemas.microsoft.com/office/drawing/2014/chart" uri="{C3380CC4-5D6E-409C-BE32-E72D297353CC}">
                  <c16:uniqueId val="{00000000-3234-4E1E-9995-D412A4400025}"/>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234-4E1E-9995-D412A4400025}"/>
                </c:ext>
              </c:extLst>
            </c:dLbl>
            <c:dLbl>
              <c:idx val="3"/>
              <c:delete val="1"/>
              <c:extLst>
                <c:ext xmlns:c15="http://schemas.microsoft.com/office/drawing/2012/chart" uri="{CE6537A1-D6FC-4f65-9D91-7224C49458BB}"/>
                <c:ext xmlns:c16="http://schemas.microsoft.com/office/drawing/2014/chart" uri="{C3380CC4-5D6E-409C-BE32-E72D297353CC}">
                  <c16:uniqueId val="{00000003-3234-4E1E-9995-D412A44000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5"/>
                <c:pt idx="0">
                  <c:v>Extremely well</c:v>
                </c:pt>
                <c:pt idx="1">
                  <c:v>Very well</c:v>
                </c:pt>
                <c:pt idx="2">
                  <c:v>Somewhat well</c:v>
                </c:pt>
                <c:pt idx="3">
                  <c:v>Not that well</c:v>
                </c:pt>
                <c:pt idx="4">
                  <c:v>Not at all well</c:v>
                </c:pt>
              </c:strCache>
            </c:strRef>
          </c:cat>
          <c:val>
            <c:numRef>
              <c:f>Sheet1!$B$2:$F$2</c:f>
              <c:numCache>
                <c:formatCode>General</c:formatCode>
                <c:ptCount val="5"/>
                <c:pt idx="0" formatCode="0%">
                  <c:v>0.74</c:v>
                </c:pt>
                <c:pt idx="3" formatCode="0%">
                  <c:v>0.27</c:v>
                </c:pt>
              </c:numCache>
            </c:numRef>
          </c:val>
          <c:extLst>
            <c:ext xmlns:c16="http://schemas.microsoft.com/office/drawing/2014/chart" uri="{C3380CC4-5D6E-409C-BE32-E72D297353CC}">
              <c16:uniqueId val="{00000005-F82D-4C63-A00F-D72991DAF268}"/>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47083047960245E-2"/>
          <c:y val="2.6320266782827714E-2"/>
          <c:w val="0.41304297718771404"/>
          <c:h val="0.80434650646929551"/>
        </c:manualLayout>
      </c:layout>
      <c:doughnutChart>
        <c:varyColors val="1"/>
        <c:ser>
          <c:idx val="4"/>
          <c:order val="0"/>
          <c:tx>
            <c:strRef>
              <c:f>Sheet1!$A$2</c:f>
              <c:strCache>
                <c:ptCount val="1"/>
                <c:pt idx="0">
                  <c:v>Total October 2023</c:v>
                </c:pt>
              </c:strCache>
            </c:strRef>
          </c:tx>
          <c:spPr>
            <a:ln w="19050">
              <a:solidFill>
                <a:schemeClr val="bg1"/>
              </a:solidFill>
            </a:ln>
          </c:spPr>
          <c:dPt>
            <c:idx val="0"/>
            <c:bubble3D val="0"/>
            <c:spPr>
              <a:solidFill>
                <a:srgbClr val="357088"/>
              </a:solidFill>
              <a:ln w="19050">
                <a:solidFill>
                  <a:schemeClr val="bg1"/>
                </a:solidFill>
              </a:ln>
              <a:effectLst/>
            </c:spPr>
            <c:extLst>
              <c:ext xmlns:c16="http://schemas.microsoft.com/office/drawing/2014/chart" uri="{C3380CC4-5D6E-409C-BE32-E72D297353CC}">
                <c16:uniqueId val="{00000000-3234-4E1E-9995-D412A4400025}"/>
              </c:ext>
            </c:extLst>
          </c:dPt>
          <c:dPt>
            <c:idx val="1"/>
            <c:bubble3D val="0"/>
            <c:spPr>
              <a:solidFill>
                <a:srgbClr val="52B8E0"/>
              </a:solidFill>
              <a:ln w="19050">
                <a:solidFill>
                  <a:schemeClr val="bg1"/>
                </a:solidFill>
              </a:ln>
              <a:effectLst/>
            </c:spPr>
            <c:extLst>
              <c:ext xmlns:c16="http://schemas.microsoft.com/office/drawing/2014/chart" uri="{C3380CC4-5D6E-409C-BE32-E72D297353CC}">
                <c16:uniqueId val="{00000001-3234-4E1E-9995-D412A4400025}"/>
              </c:ext>
            </c:extLst>
          </c:dPt>
          <c:dPt>
            <c:idx val="2"/>
            <c:bubble3D val="0"/>
            <c:spPr>
              <a:solidFill>
                <a:srgbClr val="52B8E0">
                  <a:alpha val="30000"/>
                </a:srgbClr>
              </a:solidFill>
              <a:ln w="19050">
                <a:solidFill>
                  <a:schemeClr val="bg1"/>
                </a:solidFill>
              </a:ln>
              <a:effectLst/>
            </c:spPr>
            <c:extLst>
              <c:ext xmlns:c16="http://schemas.microsoft.com/office/drawing/2014/chart" uri="{C3380CC4-5D6E-409C-BE32-E72D297353CC}">
                <c16:uniqueId val="{00000002-3234-4E1E-9995-D412A4400025}"/>
              </c:ext>
            </c:extLst>
          </c:dPt>
          <c:dPt>
            <c:idx val="3"/>
            <c:bubble3D val="0"/>
            <c:spPr>
              <a:solidFill>
                <a:srgbClr val="E3680B"/>
              </a:solidFill>
              <a:ln w="19050">
                <a:solidFill>
                  <a:schemeClr val="bg1"/>
                </a:solidFill>
              </a:ln>
              <a:effectLst/>
            </c:spPr>
            <c:extLst>
              <c:ext xmlns:c16="http://schemas.microsoft.com/office/drawing/2014/chart" uri="{C3380CC4-5D6E-409C-BE32-E72D297353CC}">
                <c16:uniqueId val="{00000003-3234-4E1E-9995-D412A4400025}"/>
              </c:ext>
            </c:extLst>
          </c:dPt>
          <c:dPt>
            <c:idx val="4"/>
            <c:bubble3D val="0"/>
            <c:spPr>
              <a:solidFill>
                <a:srgbClr val="C00000"/>
              </a:solidFill>
              <a:ln w="19050">
                <a:solidFill>
                  <a:schemeClr val="bg1"/>
                </a:solidFill>
              </a:ln>
              <a:effectLst/>
            </c:spPr>
            <c:extLst>
              <c:ext xmlns:c16="http://schemas.microsoft.com/office/drawing/2014/chart" uri="{C3380CC4-5D6E-409C-BE32-E72D297353CC}">
                <c16:uniqueId val="{00000004-3234-4E1E-9995-D412A4400025}"/>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234-4E1E-9995-D412A44000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5"/>
                <c:pt idx="0">
                  <c:v>Extremely well</c:v>
                </c:pt>
                <c:pt idx="1">
                  <c:v>Very well</c:v>
                </c:pt>
                <c:pt idx="2">
                  <c:v>Somewhat well</c:v>
                </c:pt>
                <c:pt idx="3">
                  <c:v>Not that well</c:v>
                </c:pt>
                <c:pt idx="4">
                  <c:v>Not at all well</c:v>
                </c:pt>
              </c:strCache>
            </c:strRef>
          </c:cat>
          <c:val>
            <c:numRef>
              <c:f>Sheet1!$B$2:$F$2</c:f>
              <c:numCache>
                <c:formatCode>0%</c:formatCode>
                <c:ptCount val="5"/>
                <c:pt idx="0">
                  <c:v>0.05</c:v>
                </c:pt>
                <c:pt idx="1">
                  <c:v>0.31</c:v>
                </c:pt>
                <c:pt idx="2">
                  <c:v>0.38</c:v>
                </c:pt>
                <c:pt idx="3">
                  <c:v>0.18</c:v>
                </c:pt>
                <c:pt idx="4">
                  <c:v>0.09</c:v>
                </c:pt>
              </c:numCache>
            </c:numRef>
          </c:val>
          <c:extLst>
            <c:ext xmlns:c16="http://schemas.microsoft.com/office/drawing/2014/chart" uri="{C3380CC4-5D6E-409C-BE32-E72D297353CC}">
              <c16:uniqueId val="{00000005-F82D-4C63-A00F-D72991DAF268}"/>
            </c:ext>
          </c:extLst>
        </c:ser>
        <c:dLbls>
          <c:showLegendKey val="0"/>
          <c:showVal val="0"/>
          <c:showCatName val="0"/>
          <c:showSerName val="0"/>
          <c:showPercent val="0"/>
          <c:showBubbleSize val="0"/>
          <c:showLeaderLines val="1"/>
        </c:dLbls>
        <c:firstSliceAng val="0"/>
        <c:holeSize val="66"/>
      </c:doughnutChart>
      <c:spPr>
        <a:noFill/>
        <a:ln>
          <a:noFill/>
        </a:ln>
        <a:effectLst/>
      </c:spPr>
    </c:plotArea>
    <c:legend>
      <c:legendPos val="b"/>
      <c:layout>
        <c:manualLayout>
          <c:xMode val="edge"/>
          <c:yMode val="edge"/>
          <c:x val="2.4617929332841605E-2"/>
          <c:y val="0.91792307123428096"/>
          <c:w val="0.67476445743989599"/>
          <c:h val="5.22173266059101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691588785046728E-2"/>
          <c:y val="4.6153851236589528E-2"/>
          <c:w val="0.96261682242990654"/>
          <c:h val="0.67960637405499413"/>
        </c:manualLayout>
      </c:layout>
      <c:barChart>
        <c:barDir val="col"/>
        <c:grouping val="clustered"/>
        <c:varyColors val="0"/>
        <c:ser>
          <c:idx val="0"/>
          <c:order val="0"/>
          <c:tx>
            <c:strRef>
              <c:f>Sheet1!$B$1</c:f>
              <c:strCache>
                <c:ptCount val="1"/>
                <c:pt idx="0">
                  <c:v>Top 2</c:v>
                </c:pt>
              </c:strCache>
            </c:strRef>
          </c:tx>
          <c:spPr>
            <a:solidFill>
              <a:srgbClr val="52B8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NZ European (n=82)</c:v>
                </c:pt>
                <c:pt idx="1">
                  <c:v>NZ Maori (n=19)</c:v>
                </c:pt>
                <c:pt idx="2">
                  <c:v>Other Ethnic group (n=23)</c:v>
                </c:pt>
                <c:pt idx="3">
                  <c:v>Male (n=52)</c:v>
                </c:pt>
                <c:pt idx="4">
                  <c:v>Female (n=58)</c:v>
                </c:pt>
                <c:pt idx="5">
                  <c:v>New Zealand (n=108)</c:v>
                </c:pt>
                <c:pt idx="6">
                  <c:v>Overseas (n=21)</c:v>
                </c:pt>
                <c:pt idx="7">
                  <c:v>Up to 15 years (n=21)</c:v>
                </c:pt>
                <c:pt idx="8">
                  <c:v>16 to 20 years (n=22)</c:v>
                </c:pt>
                <c:pt idx="9">
                  <c:v>20 or more years (n=86)</c:v>
                </c:pt>
                <c:pt idx="10">
                  <c:v>Applied for funding (n=93)</c:v>
                </c:pt>
                <c:pt idx="11">
                  <c:v>Haven't applied for funding (n=36)</c:v>
                </c:pt>
                <c:pt idx="12">
                  <c:v>Approved (n=81)</c:v>
                </c:pt>
                <c:pt idx="13">
                  <c:v>Declined (n=26)</c:v>
                </c:pt>
              </c:strCache>
            </c:strRef>
          </c:cat>
          <c:val>
            <c:numRef>
              <c:f>Sheet1!$B$2:$B$15</c:f>
              <c:numCache>
                <c:formatCode>0%</c:formatCode>
                <c:ptCount val="14"/>
                <c:pt idx="0">
                  <c:v>0.78</c:v>
                </c:pt>
                <c:pt idx="1">
                  <c:v>0.95</c:v>
                </c:pt>
                <c:pt idx="2">
                  <c:v>0.78</c:v>
                </c:pt>
                <c:pt idx="3">
                  <c:v>0.73</c:v>
                </c:pt>
                <c:pt idx="4">
                  <c:v>0.81</c:v>
                </c:pt>
                <c:pt idx="5">
                  <c:v>0.7</c:v>
                </c:pt>
                <c:pt idx="6">
                  <c:v>0.9</c:v>
                </c:pt>
                <c:pt idx="7">
                  <c:v>0.67</c:v>
                </c:pt>
                <c:pt idx="8">
                  <c:v>0.82</c:v>
                </c:pt>
                <c:pt idx="9">
                  <c:v>0.73</c:v>
                </c:pt>
                <c:pt idx="10">
                  <c:v>0.7</c:v>
                </c:pt>
                <c:pt idx="11">
                  <c:v>0.83</c:v>
                </c:pt>
                <c:pt idx="12">
                  <c:v>0.74</c:v>
                </c:pt>
                <c:pt idx="13">
                  <c:v>0.75</c:v>
                </c:pt>
              </c:numCache>
            </c:numRef>
          </c:val>
          <c:extLst>
            <c:ext xmlns:c16="http://schemas.microsoft.com/office/drawing/2014/chart" uri="{C3380CC4-5D6E-409C-BE32-E72D297353CC}">
              <c16:uniqueId val="{00000000-8EC7-4B6D-9405-9864266AA6D2}"/>
            </c:ext>
          </c:extLst>
        </c:ser>
        <c:dLbls>
          <c:dLblPos val="outEnd"/>
          <c:showLegendKey val="0"/>
          <c:showVal val="1"/>
          <c:showCatName val="0"/>
          <c:showSerName val="0"/>
          <c:showPercent val="0"/>
          <c:showBubbleSize val="0"/>
        </c:dLbls>
        <c:gapWidth val="219"/>
        <c:overlap val="-27"/>
        <c:axId val="129118831"/>
        <c:axId val="1135782911"/>
      </c:barChart>
      <c:catAx>
        <c:axId val="12911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782911"/>
        <c:crosses val="autoZero"/>
        <c:auto val="1"/>
        <c:lblAlgn val="ctr"/>
        <c:lblOffset val="100"/>
        <c:noMultiLvlLbl val="0"/>
      </c:catAx>
      <c:valAx>
        <c:axId val="1135782911"/>
        <c:scaling>
          <c:orientation val="minMax"/>
        </c:scaling>
        <c:delete val="1"/>
        <c:axPos val="l"/>
        <c:numFmt formatCode="0%" sourceLinked="1"/>
        <c:majorTickMark val="out"/>
        <c:minorTickMark val="none"/>
        <c:tickLblPos val="nextTo"/>
        <c:crossAx val="129118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447083047960245E-2"/>
          <c:y val="2.6320266782827714E-2"/>
          <c:w val="0.41304297718771404"/>
          <c:h val="0.80434650646929551"/>
        </c:manualLayout>
      </c:layout>
      <c:doughnutChart>
        <c:varyColors val="1"/>
        <c:ser>
          <c:idx val="4"/>
          <c:order val="0"/>
          <c:tx>
            <c:strRef>
              <c:f>Sheet1!$A$2</c:f>
              <c:strCache>
                <c:ptCount val="1"/>
                <c:pt idx="0">
                  <c:v>Total October 2023</c:v>
                </c:pt>
              </c:strCache>
            </c:strRef>
          </c:tx>
          <c:spPr>
            <a:ln w="19050">
              <a:solidFill>
                <a:schemeClr val="bg1"/>
              </a:solidFill>
            </a:ln>
          </c:spPr>
          <c:dPt>
            <c:idx val="0"/>
            <c:bubble3D val="0"/>
            <c:spPr>
              <a:solidFill>
                <a:schemeClr val="bg1">
                  <a:lumMod val="65000"/>
                  <a:alpha val="20000"/>
                </a:schemeClr>
              </a:solidFill>
              <a:ln w="19050">
                <a:solidFill>
                  <a:schemeClr val="bg1"/>
                </a:solidFill>
              </a:ln>
              <a:effectLst/>
            </c:spPr>
            <c:extLst>
              <c:ext xmlns:c16="http://schemas.microsoft.com/office/drawing/2014/chart" uri="{C3380CC4-5D6E-409C-BE32-E72D297353CC}">
                <c16:uniqueId val="{00000001-6180-4723-BE3E-DF8EE0344E5A}"/>
              </c:ext>
            </c:extLst>
          </c:dPt>
          <c:dPt>
            <c:idx val="1"/>
            <c:bubble3D val="0"/>
            <c:spPr>
              <a:solidFill>
                <a:srgbClr val="52B8E0">
                  <a:alpha val="20000"/>
                </a:srgbClr>
              </a:solidFill>
              <a:ln w="19050">
                <a:solidFill>
                  <a:schemeClr val="bg1"/>
                </a:solidFill>
              </a:ln>
              <a:effectLst/>
            </c:spPr>
            <c:extLst>
              <c:ext xmlns:c16="http://schemas.microsoft.com/office/drawing/2014/chart" uri="{C3380CC4-5D6E-409C-BE32-E72D297353CC}">
                <c16:uniqueId val="{00000003-6180-4723-BE3E-DF8EE0344E5A}"/>
              </c:ext>
            </c:extLst>
          </c:dPt>
          <c:dPt>
            <c:idx val="2"/>
            <c:bubble3D val="0"/>
            <c:spPr>
              <a:solidFill>
                <a:srgbClr val="52B8E0">
                  <a:alpha val="20000"/>
                </a:srgbClr>
              </a:solidFill>
              <a:ln w="19050">
                <a:solidFill>
                  <a:schemeClr val="bg1"/>
                </a:solidFill>
              </a:ln>
              <a:effectLst/>
            </c:spPr>
            <c:extLst>
              <c:ext xmlns:c16="http://schemas.microsoft.com/office/drawing/2014/chart" uri="{C3380CC4-5D6E-409C-BE32-E72D297353CC}">
                <c16:uniqueId val="{00000005-6180-4723-BE3E-DF8EE0344E5A}"/>
              </c:ext>
            </c:extLst>
          </c:dPt>
          <c:dPt>
            <c:idx val="3"/>
            <c:bubble3D val="0"/>
            <c:spPr>
              <a:noFill/>
              <a:ln w="19050">
                <a:noFill/>
              </a:ln>
              <a:effectLst/>
            </c:spPr>
            <c:extLst>
              <c:ext xmlns:c16="http://schemas.microsoft.com/office/drawing/2014/chart" uri="{C3380CC4-5D6E-409C-BE32-E72D297353CC}">
                <c16:uniqueId val="{00000007-6180-4723-BE3E-DF8EE0344E5A}"/>
              </c:ext>
            </c:extLst>
          </c:dPt>
          <c:dPt>
            <c:idx val="4"/>
            <c:bubble3D val="0"/>
            <c:spPr>
              <a:solidFill>
                <a:srgbClr val="C00000"/>
              </a:solidFill>
              <a:ln w="19050">
                <a:solidFill>
                  <a:schemeClr val="bg1"/>
                </a:solidFill>
              </a:ln>
              <a:effectLst/>
            </c:spPr>
            <c:extLst>
              <c:ext xmlns:c16="http://schemas.microsoft.com/office/drawing/2014/chart" uri="{C3380CC4-5D6E-409C-BE32-E72D297353CC}">
                <c16:uniqueId val="{00000009-6180-4723-BE3E-DF8EE0344E5A}"/>
              </c:ext>
            </c:extLst>
          </c:dPt>
          <c:dLbls>
            <c:dLbl>
              <c:idx val="0"/>
              <c:delete val="1"/>
              <c:extLst>
                <c:ext xmlns:c15="http://schemas.microsoft.com/office/drawing/2012/chart" uri="{CE6537A1-D6FC-4f65-9D91-7224C49458BB}"/>
                <c:ext xmlns:c16="http://schemas.microsoft.com/office/drawing/2014/chart" uri="{C3380CC4-5D6E-409C-BE32-E72D297353CC}">
                  <c16:uniqueId val="{00000001-6180-4723-BE3E-DF8EE0344E5A}"/>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6180-4723-BE3E-DF8EE0344E5A}"/>
                </c:ext>
              </c:extLst>
            </c:dLbl>
            <c:dLbl>
              <c:idx val="3"/>
              <c:delete val="1"/>
              <c:extLst>
                <c:ext xmlns:c15="http://schemas.microsoft.com/office/drawing/2012/chart" uri="{CE6537A1-D6FC-4f65-9D91-7224C49458BB}"/>
                <c:ext xmlns:c16="http://schemas.microsoft.com/office/drawing/2014/chart" uri="{C3380CC4-5D6E-409C-BE32-E72D297353CC}">
                  <c16:uniqueId val="{00000007-6180-4723-BE3E-DF8EE0344E5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5"/>
                <c:pt idx="0">
                  <c:v>Extremely well</c:v>
                </c:pt>
                <c:pt idx="1">
                  <c:v>Very well</c:v>
                </c:pt>
                <c:pt idx="2">
                  <c:v>Somewhat well</c:v>
                </c:pt>
                <c:pt idx="3">
                  <c:v>Not that well</c:v>
                </c:pt>
                <c:pt idx="4">
                  <c:v>Not at all well</c:v>
                </c:pt>
              </c:strCache>
            </c:strRef>
          </c:cat>
          <c:val>
            <c:numRef>
              <c:f>Sheet1!$B$2:$F$2</c:f>
              <c:numCache>
                <c:formatCode>General</c:formatCode>
                <c:ptCount val="5"/>
                <c:pt idx="0" formatCode="0%">
                  <c:v>0.8</c:v>
                </c:pt>
                <c:pt idx="3" formatCode="0%">
                  <c:v>0.2</c:v>
                </c:pt>
              </c:numCache>
            </c:numRef>
          </c:val>
          <c:extLst>
            <c:ext xmlns:c16="http://schemas.microsoft.com/office/drawing/2014/chart" uri="{C3380CC4-5D6E-409C-BE32-E72D297353CC}">
              <c16:uniqueId val="{0000000A-6180-4723-BE3E-DF8EE0344E5A}"/>
            </c:ext>
          </c:extLst>
        </c:ser>
        <c:dLbls>
          <c:showLegendKey val="0"/>
          <c:showVal val="0"/>
          <c:showCatName val="0"/>
          <c:showSerName val="0"/>
          <c:showPercent val="0"/>
          <c:showBubbleSize val="0"/>
          <c:showLeaderLines val="1"/>
        </c:dLbls>
        <c:firstSliceAng val="0"/>
        <c:holeSize val="51"/>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416772035193093E-2"/>
          <c:y val="1.003321105929557E-2"/>
          <c:w val="0.41304297718771404"/>
          <c:h val="0.80434650646929551"/>
        </c:manualLayout>
      </c:layout>
      <c:doughnutChart>
        <c:varyColors val="1"/>
        <c:ser>
          <c:idx val="4"/>
          <c:order val="0"/>
          <c:tx>
            <c:strRef>
              <c:f>Sheet1!$A$2</c:f>
              <c:strCache>
                <c:ptCount val="1"/>
                <c:pt idx="0">
                  <c:v>Total October 2023</c:v>
                </c:pt>
              </c:strCache>
            </c:strRef>
          </c:tx>
          <c:spPr>
            <a:ln w="19050">
              <a:solidFill>
                <a:schemeClr val="bg1"/>
              </a:solidFill>
            </a:ln>
          </c:spPr>
          <c:dPt>
            <c:idx val="0"/>
            <c:bubble3D val="0"/>
            <c:spPr>
              <a:solidFill>
                <a:srgbClr val="357088"/>
              </a:solidFill>
              <a:ln w="19050">
                <a:solidFill>
                  <a:schemeClr val="bg1"/>
                </a:solidFill>
              </a:ln>
              <a:effectLst/>
            </c:spPr>
            <c:extLst>
              <c:ext xmlns:c16="http://schemas.microsoft.com/office/drawing/2014/chart" uri="{C3380CC4-5D6E-409C-BE32-E72D297353CC}">
                <c16:uniqueId val="{00000000-3234-4E1E-9995-D412A4400025}"/>
              </c:ext>
            </c:extLst>
          </c:dPt>
          <c:dPt>
            <c:idx val="1"/>
            <c:bubble3D val="0"/>
            <c:spPr>
              <a:solidFill>
                <a:srgbClr val="52B8E0"/>
              </a:solidFill>
              <a:ln w="19050">
                <a:solidFill>
                  <a:schemeClr val="bg1"/>
                </a:solidFill>
              </a:ln>
              <a:effectLst/>
            </c:spPr>
            <c:extLst>
              <c:ext xmlns:c16="http://schemas.microsoft.com/office/drawing/2014/chart" uri="{C3380CC4-5D6E-409C-BE32-E72D297353CC}">
                <c16:uniqueId val="{00000001-3234-4E1E-9995-D412A4400025}"/>
              </c:ext>
            </c:extLst>
          </c:dPt>
          <c:dPt>
            <c:idx val="2"/>
            <c:bubble3D val="0"/>
            <c:spPr>
              <a:solidFill>
                <a:srgbClr val="52B8E0">
                  <a:alpha val="30000"/>
                </a:srgbClr>
              </a:solidFill>
              <a:ln w="19050">
                <a:solidFill>
                  <a:schemeClr val="bg1"/>
                </a:solidFill>
              </a:ln>
              <a:effectLst/>
            </c:spPr>
            <c:extLst>
              <c:ext xmlns:c16="http://schemas.microsoft.com/office/drawing/2014/chart" uri="{C3380CC4-5D6E-409C-BE32-E72D297353CC}">
                <c16:uniqueId val="{00000002-3234-4E1E-9995-D412A4400025}"/>
              </c:ext>
            </c:extLst>
          </c:dPt>
          <c:dPt>
            <c:idx val="3"/>
            <c:bubble3D val="0"/>
            <c:spPr>
              <a:solidFill>
                <a:srgbClr val="E3680B"/>
              </a:solidFill>
              <a:ln w="19050">
                <a:solidFill>
                  <a:schemeClr val="bg1"/>
                </a:solidFill>
              </a:ln>
              <a:effectLst/>
            </c:spPr>
            <c:extLst>
              <c:ext xmlns:c16="http://schemas.microsoft.com/office/drawing/2014/chart" uri="{C3380CC4-5D6E-409C-BE32-E72D297353CC}">
                <c16:uniqueId val="{00000003-3234-4E1E-9995-D412A4400025}"/>
              </c:ext>
            </c:extLst>
          </c:dPt>
          <c:dPt>
            <c:idx val="4"/>
            <c:bubble3D val="0"/>
            <c:spPr>
              <a:solidFill>
                <a:srgbClr val="C00000"/>
              </a:solidFill>
              <a:ln w="19050">
                <a:solidFill>
                  <a:schemeClr val="bg1"/>
                </a:solidFill>
              </a:ln>
              <a:effectLst/>
            </c:spPr>
            <c:extLst>
              <c:ext xmlns:c16="http://schemas.microsoft.com/office/drawing/2014/chart" uri="{C3380CC4-5D6E-409C-BE32-E72D297353CC}">
                <c16:uniqueId val="{00000004-3234-4E1E-9995-D412A4400025}"/>
              </c:ext>
            </c:extLst>
          </c:dPt>
          <c:dLbls>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234-4E1E-9995-D412A440002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Sheet1!$B$1:$F$1</c:f>
              <c:strCache>
                <c:ptCount val="5"/>
                <c:pt idx="0">
                  <c:v>Extremely well</c:v>
                </c:pt>
                <c:pt idx="1">
                  <c:v>Very well</c:v>
                </c:pt>
                <c:pt idx="2">
                  <c:v>Somewhat well</c:v>
                </c:pt>
                <c:pt idx="3">
                  <c:v>Not that well</c:v>
                </c:pt>
                <c:pt idx="4">
                  <c:v>Not at all well</c:v>
                </c:pt>
              </c:strCache>
            </c:strRef>
          </c:cat>
          <c:val>
            <c:numRef>
              <c:f>Sheet1!$B$2:$F$2</c:f>
              <c:numCache>
                <c:formatCode>0%</c:formatCode>
                <c:ptCount val="5"/>
                <c:pt idx="0">
                  <c:v>2.857142857143E-2</c:v>
                </c:pt>
                <c:pt idx="1">
                  <c:v>0.38095238095240003</c:v>
                </c:pt>
                <c:pt idx="2">
                  <c:v>0.39047619047620002</c:v>
                </c:pt>
                <c:pt idx="3">
                  <c:v>0.152380952381</c:v>
                </c:pt>
                <c:pt idx="4">
                  <c:v>4.7619047619050003E-2</c:v>
                </c:pt>
              </c:numCache>
            </c:numRef>
          </c:val>
          <c:extLst>
            <c:ext xmlns:c16="http://schemas.microsoft.com/office/drawing/2014/chart" uri="{C3380CC4-5D6E-409C-BE32-E72D297353CC}">
              <c16:uniqueId val="{00000005-F82D-4C63-A00F-D72991DAF268}"/>
            </c:ext>
          </c:extLst>
        </c:ser>
        <c:dLbls>
          <c:showLegendKey val="0"/>
          <c:showVal val="0"/>
          <c:showCatName val="0"/>
          <c:showSerName val="0"/>
          <c:showPercent val="0"/>
          <c:showBubbleSize val="0"/>
          <c:showLeaderLines val="1"/>
        </c:dLbls>
        <c:firstSliceAng val="0"/>
        <c:holeSize val="66"/>
      </c:doughnutChart>
      <c:spPr>
        <a:noFill/>
        <a:ln>
          <a:noFill/>
        </a:ln>
        <a:effectLst/>
      </c:spPr>
    </c:plotArea>
    <c:legend>
      <c:legendPos val="b"/>
      <c:layout>
        <c:manualLayout>
          <c:xMode val="edge"/>
          <c:yMode val="edge"/>
          <c:x val="2.4617929332841605E-2"/>
          <c:y val="0.91792307123428096"/>
          <c:w val="0.67476445743989599"/>
          <c:h val="5.221732660591010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top 3</c:v>
                </c:pt>
              </c:strCache>
            </c:strRef>
          </c:tx>
          <c:spPr>
            <a:solidFill>
              <a:srgbClr val="52B8E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NZ European (n=72)</c:v>
                </c:pt>
                <c:pt idx="1">
                  <c:v>NZ Maori (n=15)</c:v>
                </c:pt>
                <c:pt idx="2">
                  <c:v>Other Ethnic Group (n=17)</c:v>
                </c:pt>
                <c:pt idx="3">
                  <c:v>Male (n=43)</c:v>
                </c:pt>
                <c:pt idx="4">
                  <c:v>Female (n=47)</c:v>
                </c:pt>
                <c:pt idx="5">
                  <c:v>New Zealand (n=89)</c:v>
                </c:pt>
                <c:pt idx="6">
                  <c:v>Overseas (n=16)</c:v>
                </c:pt>
                <c:pt idx="7">
                  <c:v>Up to 15 years (n=17)</c:v>
                </c:pt>
                <c:pt idx="8">
                  <c:v>16 to 20 years (n=15)</c:v>
                </c:pt>
                <c:pt idx="9">
                  <c:v>20 years or more (n=73)</c:v>
                </c:pt>
                <c:pt idx="10">
                  <c:v>Applied for funding (n=77)</c:v>
                </c:pt>
                <c:pt idx="11">
                  <c:v>Haven't applied for funding (n=28)</c:v>
                </c:pt>
                <c:pt idx="12">
                  <c:v>Approved (n=67)</c:v>
                </c:pt>
                <c:pt idx="13">
                  <c:v>Declined (n=20)</c:v>
                </c:pt>
              </c:strCache>
            </c:strRef>
          </c:cat>
          <c:val>
            <c:numRef>
              <c:f>Sheet1!$B$2:$B$15</c:f>
              <c:numCache>
                <c:formatCode>0%</c:formatCode>
                <c:ptCount val="14"/>
                <c:pt idx="0">
                  <c:v>0.81</c:v>
                </c:pt>
                <c:pt idx="1">
                  <c:v>0.93</c:v>
                </c:pt>
                <c:pt idx="2">
                  <c:v>0.76</c:v>
                </c:pt>
                <c:pt idx="3">
                  <c:v>0.72</c:v>
                </c:pt>
                <c:pt idx="4">
                  <c:v>0.87</c:v>
                </c:pt>
                <c:pt idx="5">
                  <c:v>0.81</c:v>
                </c:pt>
                <c:pt idx="6">
                  <c:v>0.75</c:v>
                </c:pt>
                <c:pt idx="7">
                  <c:v>0.76</c:v>
                </c:pt>
                <c:pt idx="8">
                  <c:v>0.93</c:v>
                </c:pt>
                <c:pt idx="9">
                  <c:v>0.78</c:v>
                </c:pt>
                <c:pt idx="10">
                  <c:v>0.81</c:v>
                </c:pt>
                <c:pt idx="11">
                  <c:v>0.79</c:v>
                </c:pt>
                <c:pt idx="12">
                  <c:v>0.82</c:v>
                </c:pt>
                <c:pt idx="13">
                  <c:v>0.8</c:v>
                </c:pt>
              </c:numCache>
            </c:numRef>
          </c:val>
          <c:extLst>
            <c:ext xmlns:c16="http://schemas.microsoft.com/office/drawing/2014/chart" uri="{C3380CC4-5D6E-409C-BE32-E72D297353CC}">
              <c16:uniqueId val="{00000000-C58D-4C76-B97E-F7DF2EFD6749}"/>
            </c:ext>
          </c:extLst>
        </c:ser>
        <c:dLbls>
          <c:dLblPos val="outEnd"/>
          <c:showLegendKey val="0"/>
          <c:showVal val="1"/>
          <c:showCatName val="0"/>
          <c:showSerName val="0"/>
          <c:showPercent val="0"/>
          <c:showBubbleSize val="0"/>
        </c:dLbls>
        <c:gapWidth val="219"/>
        <c:overlap val="-27"/>
        <c:axId val="129118831"/>
        <c:axId val="1135782911"/>
      </c:barChart>
      <c:catAx>
        <c:axId val="12911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35782911"/>
        <c:crosses val="autoZero"/>
        <c:auto val="1"/>
        <c:lblAlgn val="ctr"/>
        <c:lblOffset val="100"/>
        <c:noMultiLvlLbl val="0"/>
      </c:catAx>
      <c:valAx>
        <c:axId val="1135782911"/>
        <c:scaling>
          <c:orientation val="minMax"/>
        </c:scaling>
        <c:delete val="1"/>
        <c:axPos val="l"/>
        <c:numFmt formatCode="0%" sourceLinked="1"/>
        <c:majorTickMark val="none"/>
        <c:minorTickMark val="none"/>
        <c:tickLblPos val="nextTo"/>
        <c:crossAx val="1291188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F8D5C66D-0863-4950-A596-013E20C888DE}" type="datetimeFigureOut">
              <a:rPr lang="en-NZ" smtClean="0"/>
              <a:t>27/10/2023</a:t>
            </a:fld>
            <a:endParaRPr lang="en-NZ" dirty="0"/>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48B1C44-E906-4612-874B-FDF1CA5CE860}" type="slidenum">
              <a:rPr lang="en-NZ" smtClean="0"/>
              <a:t>‹#›</a:t>
            </a:fld>
            <a:endParaRPr lang="en-NZ" dirty="0"/>
          </a:p>
        </p:txBody>
      </p:sp>
    </p:spTree>
    <p:extLst>
      <p:ext uri="{BB962C8B-B14F-4D97-AF65-F5344CB8AC3E}">
        <p14:creationId xmlns:p14="http://schemas.microsoft.com/office/powerpoint/2010/main" val="1072288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A6D294-E1FE-4BBE-9B8C-838923823E47}" type="slidenum">
              <a:rPr kumimoji="0" lang="en-NZ"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NZ"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21769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truck on a beach with a crane in the background&#10;&#10;Description automatically generated">
            <a:extLst>
              <a:ext uri="{FF2B5EF4-FFF2-40B4-BE49-F238E27FC236}">
                <a16:creationId xmlns:a16="http://schemas.microsoft.com/office/drawing/2014/main" id="{446C4A52-58D6-7C30-BB6A-F024B125DC7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523"/>
          <a:stretch/>
        </p:blipFill>
        <p:spPr>
          <a:xfrm>
            <a:off x="2656254" y="-5755"/>
            <a:ext cx="9534734" cy="6873631"/>
          </a:xfrm>
          <a:prstGeom prst="rect">
            <a:avLst/>
          </a:prstGeom>
        </p:spPr>
      </p:pic>
      <p:sp>
        <p:nvSpPr>
          <p:cNvPr id="29" name="Freeform: Shape 28">
            <a:extLst>
              <a:ext uri="{FF2B5EF4-FFF2-40B4-BE49-F238E27FC236}">
                <a16:creationId xmlns:a16="http://schemas.microsoft.com/office/drawing/2014/main" id="{1C0998BE-E942-4297-A0E7-FA4C3A8CF685}"/>
              </a:ext>
            </a:extLst>
          </p:cNvPr>
          <p:cNvSpPr/>
          <p:nvPr userDrawn="1"/>
        </p:nvSpPr>
        <p:spPr>
          <a:xfrm>
            <a:off x="4396818" y="9876"/>
            <a:ext cx="7794170" cy="6858000"/>
          </a:xfrm>
          <a:custGeom>
            <a:avLst/>
            <a:gdLst>
              <a:gd name="connsiteX0" fmla="*/ 0 w 7794170"/>
              <a:gd name="connsiteY0" fmla="*/ 0 h 6858000"/>
              <a:gd name="connsiteX1" fmla="*/ 7794170 w 7794170"/>
              <a:gd name="connsiteY1" fmla="*/ 0 h 6858000"/>
              <a:gd name="connsiteX2" fmla="*/ 7794170 w 7794170"/>
              <a:gd name="connsiteY2" fmla="*/ 6858000 h 6858000"/>
              <a:gd name="connsiteX3" fmla="*/ 0 w 779417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794170" h="6858000">
                <a:moveTo>
                  <a:pt x="0" y="0"/>
                </a:moveTo>
                <a:lnTo>
                  <a:pt x="7794170" y="0"/>
                </a:lnTo>
                <a:lnTo>
                  <a:pt x="7794170" y="6858000"/>
                </a:lnTo>
                <a:lnTo>
                  <a:pt x="0" y="6858000"/>
                </a:lnTo>
                <a:close/>
              </a:path>
            </a:pathLst>
          </a:cu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sp>
        <p:nvSpPr>
          <p:cNvPr id="4" name="Rectangle 3">
            <a:extLst>
              <a:ext uri="{FF2B5EF4-FFF2-40B4-BE49-F238E27FC236}">
                <a16:creationId xmlns:a16="http://schemas.microsoft.com/office/drawing/2014/main" id="{50632ACA-8E69-42E7-BDF9-FE635B7782F9}"/>
              </a:ext>
            </a:extLst>
          </p:cNvPr>
          <p:cNvSpPr/>
          <p:nvPr userDrawn="1"/>
        </p:nvSpPr>
        <p:spPr>
          <a:xfrm>
            <a:off x="6886575" y="6223719"/>
            <a:ext cx="5305425" cy="634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36" name="Freeform: Shape 35">
            <a:extLst>
              <a:ext uri="{FF2B5EF4-FFF2-40B4-BE49-F238E27FC236}">
                <a16:creationId xmlns:a16="http://schemas.microsoft.com/office/drawing/2014/main" id="{AEB5893E-CE9E-4F4A-9973-A6DBE6DA18B7}"/>
              </a:ext>
            </a:extLst>
          </p:cNvPr>
          <p:cNvSpPr/>
          <p:nvPr userDrawn="1"/>
        </p:nvSpPr>
        <p:spPr>
          <a:xfrm rot="10800000" flipH="1">
            <a:off x="1" y="0"/>
            <a:ext cx="7380003" cy="6858000"/>
          </a:xfrm>
          <a:custGeom>
            <a:avLst/>
            <a:gdLst>
              <a:gd name="connsiteX0" fmla="*/ 0 w 7380003"/>
              <a:gd name="connsiteY0" fmla="*/ 6858000 h 6858000"/>
              <a:gd name="connsiteX1" fmla="*/ 4353717 w 7380003"/>
              <a:gd name="connsiteY1" fmla="*/ 6858000 h 6858000"/>
              <a:gd name="connsiteX2" fmla="*/ 4397829 w 7380003"/>
              <a:gd name="connsiteY2" fmla="*/ 6858000 h 6858000"/>
              <a:gd name="connsiteX3" fmla="*/ 4500004 w 7380003"/>
              <a:gd name="connsiteY3" fmla="*/ 6858000 h 6858000"/>
              <a:gd name="connsiteX4" fmla="*/ 7380003 w 7380003"/>
              <a:gd name="connsiteY4" fmla="*/ 2 h 6858000"/>
              <a:gd name="connsiteX5" fmla="*/ 4397829 w 7380003"/>
              <a:gd name="connsiteY5" fmla="*/ 2 h 6858000"/>
              <a:gd name="connsiteX6" fmla="*/ 4397829 w 7380003"/>
              <a:gd name="connsiteY6" fmla="*/ 0 h 6858000"/>
              <a:gd name="connsiteX7" fmla="*/ 0 w 7380003"/>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0003" h="6858000">
                <a:moveTo>
                  <a:pt x="0" y="6858000"/>
                </a:moveTo>
                <a:lnTo>
                  <a:pt x="4353717" y="6858000"/>
                </a:lnTo>
                <a:lnTo>
                  <a:pt x="4397829" y="6858000"/>
                </a:lnTo>
                <a:lnTo>
                  <a:pt x="4500004" y="6858000"/>
                </a:lnTo>
                <a:lnTo>
                  <a:pt x="7380003" y="2"/>
                </a:lnTo>
                <a:lnTo>
                  <a:pt x="4397829" y="2"/>
                </a:lnTo>
                <a:lnTo>
                  <a:pt x="4397829"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sp>
        <p:nvSpPr>
          <p:cNvPr id="13" name="Title Placeholder 1">
            <a:extLst>
              <a:ext uri="{FF2B5EF4-FFF2-40B4-BE49-F238E27FC236}">
                <a16:creationId xmlns:a16="http://schemas.microsoft.com/office/drawing/2014/main" id="{2CC716FC-8467-44C9-A692-BEC28EB6D161}"/>
              </a:ext>
            </a:extLst>
          </p:cNvPr>
          <p:cNvSpPr>
            <a:spLocks noGrp="1"/>
          </p:cNvSpPr>
          <p:nvPr>
            <p:ph type="title"/>
          </p:nvPr>
        </p:nvSpPr>
        <p:spPr>
          <a:xfrm>
            <a:off x="360002" y="2109294"/>
            <a:ext cx="4995769" cy="1446550"/>
          </a:xfrm>
          <a:prstGeom prst="rect">
            <a:avLst/>
          </a:prstGeom>
        </p:spPr>
        <p:txBody>
          <a:bodyPr vert="horz" lIns="91440" tIns="45720" rIns="91440" bIns="45720" rtlCol="0" anchor="b">
            <a:spAutoFit/>
          </a:bodyPr>
          <a:lstStyle>
            <a:lvl1pPr algn="l">
              <a:lnSpc>
                <a:spcPct val="100000"/>
              </a:lnSpc>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21" name="Subtitle 2">
            <a:extLst>
              <a:ext uri="{FF2B5EF4-FFF2-40B4-BE49-F238E27FC236}">
                <a16:creationId xmlns:a16="http://schemas.microsoft.com/office/drawing/2014/main" id="{53B8949C-C23C-4559-918C-671778A2D811}"/>
              </a:ext>
            </a:extLst>
          </p:cNvPr>
          <p:cNvSpPr>
            <a:spLocks noGrp="1"/>
          </p:cNvSpPr>
          <p:nvPr>
            <p:ph type="subTitle" idx="1" hasCustomPrompt="1"/>
          </p:nvPr>
        </p:nvSpPr>
        <p:spPr>
          <a:xfrm>
            <a:off x="360002" y="4053522"/>
            <a:ext cx="4995769" cy="341632"/>
          </a:xfrm>
          <a:prstGeom prst="rect">
            <a:avLst/>
          </a:prstGeom>
        </p:spPr>
        <p:txBody>
          <a:bodyPr wrap="square">
            <a:noAutofit/>
          </a:bodyPr>
          <a:lstStyle>
            <a:lvl1pPr marL="0" indent="0" algn="l">
              <a:buNone/>
              <a:defRPr sz="18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NZ" dirty="0"/>
          </a:p>
        </p:txBody>
      </p:sp>
      <p:cxnSp>
        <p:nvCxnSpPr>
          <p:cNvPr id="12" name="Straight Connector 11">
            <a:extLst>
              <a:ext uri="{FF2B5EF4-FFF2-40B4-BE49-F238E27FC236}">
                <a16:creationId xmlns:a16="http://schemas.microsoft.com/office/drawing/2014/main" id="{D7ECDE6A-3B7E-4E87-B3CE-1610BA36E1F7}"/>
              </a:ext>
            </a:extLst>
          </p:cNvPr>
          <p:cNvCxnSpPr/>
          <p:nvPr userDrawn="1"/>
        </p:nvCxnSpPr>
        <p:spPr>
          <a:xfrm flipV="1">
            <a:off x="360002" y="3804683"/>
            <a:ext cx="499576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6B8D65F-A007-CCEF-834A-AD281880853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56989" y="6432907"/>
            <a:ext cx="2860842" cy="283396"/>
          </a:xfrm>
          <a:prstGeom prst="rect">
            <a:avLst/>
          </a:prstGeom>
        </p:spPr>
      </p:pic>
      <p:pic>
        <p:nvPicPr>
          <p:cNvPr id="5" name="Picture 4" descr="A logo for a film commission&#10;&#10;Description automatically generated">
            <a:extLst>
              <a:ext uri="{FF2B5EF4-FFF2-40B4-BE49-F238E27FC236}">
                <a16:creationId xmlns:a16="http://schemas.microsoft.com/office/drawing/2014/main" id="{2719FA9A-C95C-42BE-F5B6-D247B6475A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453" t="10816" r="32840" b="10628"/>
          <a:stretch/>
        </p:blipFill>
        <p:spPr>
          <a:xfrm>
            <a:off x="204212" y="4463810"/>
            <a:ext cx="1677341" cy="2125993"/>
          </a:xfrm>
          <a:prstGeom prst="rect">
            <a:avLst/>
          </a:prstGeom>
        </p:spPr>
      </p:pic>
    </p:spTree>
    <p:extLst>
      <p:ext uri="{BB962C8B-B14F-4D97-AF65-F5344CB8AC3E}">
        <p14:creationId xmlns:p14="http://schemas.microsoft.com/office/powerpoint/2010/main" val="1821578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2E990-72A4-41D7-9393-0B4413525D4A}"/>
              </a:ext>
            </a:extLst>
          </p:cNvPr>
          <p:cNvSpPr>
            <a:spLocks noGrp="1"/>
          </p:cNvSpPr>
          <p:nvPr>
            <p:ph type="title"/>
          </p:nvPr>
        </p:nvSpPr>
        <p:spPr>
          <a:xfrm>
            <a:off x="216000" y="72278"/>
            <a:ext cx="10777536" cy="935444"/>
          </a:xfrm>
          <a:prstGeom prst="rect">
            <a:avLst/>
          </a:prstGeom>
        </p:spPr>
        <p:txBody>
          <a:bodyPr anchor="ctr">
            <a:normAutofit/>
          </a:bodyPr>
          <a:lstStyle>
            <a:lvl1pPr>
              <a:defRPr sz="2000" b="1">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3" name="Content Placeholder 2">
            <a:extLst>
              <a:ext uri="{FF2B5EF4-FFF2-40B4-BE49-F238E27FC236}">
                <a16:creationId xmlns:a16="http://schemas.microsoft.com/office/drawing/2014/main" id="{E9076EE7-506F-4716-89FA-5E74A6190251}"/>
              </a:ext>
            </a:extLst>
          </p:cNvPr>
          <p:cNvSpPr>
            <a:spLocks noGrp="1"/>
          </p:cNvSpPr>
          <p:nvPr>
            <p:ph idx="1"/>
          </p:nvPr>
        </p:nvSpPr>
        <p:spPr>
          <a:xfrm>
            <a:off x="216000" y="1296000"/>
            <a:ext cx="11760000" cy="4986000"/>
          </a:xfrm>
          <a:prstGeom prst="rect">
            <a:avLst/>
          </a:prstGeom>
        </p:spPr>
        <p:txBody>
          <a:bodyPr>
            <a:noAutofit/>
          </a:bodyPr>
          <a:lstStyle>
            <a:lvl1pPr marL="0" indent="0">
              <a:buNone/>
              <a:defRPr sz="1400">
                <a:solidFill>
                  <a:schemeClr val="tx1"/>
                </a:solidFill>
                <a:latin typeface="Arial" panose="020B0604020202020204" pitchFamily="34" charset="0"/>
                <a:cs typeface="Arial" panose="020B0604020202020204" pitchFamily="34" charset="0"/>
              </a:defRPr>
            </a:lvl1pPr>
            <a:lvl2pPr marL="457200" indent="0">
              <a:buNone/>
              <a:defRPr sz="1400">
                <a:solidFill>
                  <a:schemeClr val="tx1"/>
                </a:solidFill>
                <a:latin typeface="Arial" panose="020B0604020202020204" pitchFamily="34" charset="0"/>
                <a:cs typeface="Arial" panose="020B0604020202020204" pitchFamily="34" charset="0"/>
              </a:defRPr>
            </a:lvl2pPr>
            <a:lvl3pPr marL="914400" indent="0">
              <a:buNone/>
              <a:defRPr sz="1400">
                <a:solidFill>
                  <a:schemeClr val="tx1"/>
                </a:solidFill>
                <a:latin typeface="Arial" panose="020B0604020202020204" pitchFamily="34" charset="0"/>
                <a:cs typeface="Arial" panose="020B0604020202020204" pitchFamily="34" charset="0"/>
              </a:defRPr>
            </a:lvl3pPr>
            <a:lvl4pPr marL="1371600" indent="0">
              <a:buNone/>
              <a:defRPr sz="1400">
                <a:solidFill>
                  <a:schemeClr val="tx1"/>
                </a:solidFill>
                <a:latin typeface="Arial" panose="020B0604020202020204" pitchFamily="34" charset="0"/>
                <a:cs typeface="Arial" panose="020B0604020202020204" pitchFamily="34" charset="0"/>
              </a:defRPr>
            </a:lvl4pPr>
            <a:lvl5pPr marL="1828800" indent="0">
              <a:buNone/>
              <a:defRPr sz="1400">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Z" dirty="0"/>
          </a:p>
        </p:txBody>
      </p:sp>
      <p:sp>
        <p:nvSpPr>
          <p:cNvPr id="7" name="Rectangle 6">
            <a:extLst>
              <a:ext uri="{FF2B5EF4-FFF2-40B4-BE49-F238E27FC236}">
                <a16:creationId xmlns:a16="http://schemas.microsoft.com/office/drawing/2014/main" id="{84242F2F-F6D3-4510-92A8-85E9B5687CBB}"/>
              </a:ext>
            </a:extLst>
          </p:cNvPr>
          <p:cNvSpPr/>
          <p:nvPr userDrawn="1"/>
        </p:nvSpPr>
        <p:spPr>
          <a:xfrm>
            <a:off x="0" y="6282000"/>
            <a:ext cx="12192000" cy="576000"/>
          </a:xfrm>
          <a:prstGeom prst="rect">
            <a:avLst/>
          </a:prstGeom>
          <a:solidFill>
            <a:schemeClr val="bg1">
              <a:lumMod val="75000"/>
            </a:scheme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FFFFFF"/>
              </a:solidFill>
              <a:effectLst/>
              <a:uLnTx/>
              <a:uFillTx/>
              <a:latin typeface="Calibri Light"/>
              <a:ea typeface="+mn-ea"/>
              <a:cs typeface="+mn-cs"/>
            </a:endParaRPr>
          </a:p>
        </p:txBody>
      </p:sp>
      <p:sp>
        <p:nvSpPr>
          <p:cNvPr id="9" name="Rectangle 8">
            <a:extLst>
              <a:ext uri="{FF2B5EF4-FFF2-40B4-BE49-F238E27FC236}">
                <a16:creationId xmlns:a16="http://schemas.microsoft.com/office/drawing/2014/main" id="{FB669CFC-AF30-47B7-8BEA-7B98582ED9C2}"/>
              </a:ext>
            </a:extLst>
          </p:cNvPr>
          <p:cNvSpPr/>
          <p:nvPr userDrawn="1"/>
        </p:nvSpPr>
        <p:spPr>
          <a:xfrm>
            <a:off x="9525885" y="6446268"/>
            <a:ext cx="2666115" cy="253916"/>
          </a:xfrm>
          <a:prstGeom prst="rect">
            <a:avLst/>
          </a:prstGeom>
        </p:spPr>
        <p:txBody>
          <a:bodyPr wrap="none" anchor="ctr">
            <a:spAutoFit/>
          </a:bodyPr>
          <a:lstStyle/>
          <a:p>
            <a:pPr algn="r"/>
            <a:r>
              <a:rPr lang="en-NZ" sz="800" spc="300" baseline="0" dirty="0">
                <a:solidFill>
                  <a:schemeClr val="tx1"/>
                </a:solidFill>
                <a:latin typeface="Arial" panose="020B0604020202020204" pitchFamily="34" charset="0"/>
                <a:cs typeface="Arial" panose="020B0604020202020204" pitchFamily="34" charset="0"/>
              </a:rPr>
              <a:t>KANTAR PUBLIC 2023  |  </a:t>
            </a:r>
            <a:fld id="{DF62BBB3-F73A-4BD4-8DE9-2F1371B6D540}" type="slidenum">
              <a:rPr lang="en-NZ" sz="1050" b="1" spc="300" baseline="0" smtClean="0">
                <a:solidFill>
                  <a:schemeClr val="tx1"/>
                </a:solidFill>
                <a:latin typeface="Arial" panose="020B0604020202020204" pitchFamily="34" charset="0"/>
                <a:cs typeface="Arial" panose="020B0604020202020204" pitchFamily="34" charset="0"/>
              </a:rPr>
              <a:pPr algn="r"/>
              <a:t>‹#›</a:t>
            </a:fld>
            <a:endParaRPr lang="en-NZ" sz="800" b="1" spc="300" dirty="0">
              <a:solidFill>
                <a:schemeClr val="tx1"/>
              </a:solidFill>
              <a:latin typeface="Arial" panose="020B0604020202020204" pitchFamily="34" charset="0"/>
              <a:cs typeface="Arial" panose="020B0604020202020204" pitchFamily="34" charset="0"/>
            </a:endParaRPr>
          </a:p>
        </p:txBody>
      </p:sp>
      <p:sp>
        <p:nvSpPr>
          <p:cNvPr id="17" name="Footer Placeholder 4">
            <a:extLst>
              <a:ext uri="{FF2B5EF4-FFF2-40B4-BE49-F238E27FC236}">
                <a16:creationId xmlns:a16="http://schemas.microsoft.com/office/drawing/2014/main" id="{6E921B8D-7C08-4FD7-B9D7-88525B302095}"/>
              </a:ext>
            </a:extLst>
          </p:cNvPr>
          <p:cNvSpPr>
            <a:spLocks noGrp="1"/>
          </p:cNvSpPr>
          <p:nvPr>
            <p:ph type="ftr" sz="quarter" idx="11"/>
          </p:nvPr>
        </p:nvSpPr>
        <p:spPr>
          <a:xfrm>
            <a:off x="216000" y="6465504"/>
            <a:ext cx="9110880" cy="215444"/>
          </a:xfrm>
          <a:prstGeom prst="rect">
            <a:avLst/>
          </a:prstGeom>
        </p:spPr>
        <p:txBody>
          <a:bodyPr wrap="square">
            <a:spAutoFit/>
          </a:bodyPr>
          <a:lstStyle>
            <a:lvl1pPr algn="l">
              <a:defRPr sz="800">
                <a:solidFill>
                  <a:schemeClr val="tx1"/>
                </a:solidFill>
                <a:latin typeface="Arial" panose="020B0604020202020204" pitchFamily="34" charset="0"/>
                <a:cs typeface="Arial" panose="020B0604020202020204" pitchFamily="34" charset="0"/>
              </a:defRPr>
            </a:lvl1pPr>
          </a:lstStyle>
          <a:p>
            <a:endParaRPr lang="en-NZ" dirty="0"/>
          </a:p>
        </p:txBody>
      </p:sp>
      <p:sp>
        <p:nvSpPr>
          <p:cNvPr id="13" name="Rectangle 12">
            <a:extLst>
              <a:ext uri="{FF2B5EF4-FFF2-40B4-BE49-F238E27FC236}">
                <a16:creationId xmlns:a16="http://schemas.microsoft.com/office/drawing/2014/main" id="{7E95FBA6-2540-4548-83F1-FFD794A42679}"/>
              </a:ext>
            </a:extLst>
          </p:cNvPr>
          <p:cNvSpPr/>
          <p:nvPr userDrawn="1"/>
        </p:nvSpPr>
        <p:spPr>
          <a:xfrm>
            <a:off x="215400" y="1080000"/>
            <a:ext cx="11761200" cy="36000"/>
          </a:xfrm>
          <a:prstGeom prst="rect">
            <a:avLst/>
          </a:prstGeom>
          <a:solidFill>
            <a:srgbClr val="000000"/>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NZ" sz="1800" b="0" i="0" u="none" strike="noStrike" kern="0" cap="none" spc="0" normalizeH="0" baseline="0" noProof="0" dirty="0">
              <a:ln>
                <a:noFill/>
              </a:ln>
              <a:solidFill>
                <a:srgbClr val="FFFFFF"/>
              </a:solidFill>
              <a:effectLst/>
              <a:uLnTx/>
              <a:uFillTx/>
              <a:latin typeface="Calibri Light"/>
              <a:ea typeface="+mn-ea"/>
              <a:cs typeface="+mn-cs"/>
            </a:endParaRPr>
          </a:p>
        </p:txBody>
      </p:sp>
      <p:pic>
        <p:nvPicPr>
          <p:cNvPr id="5" name="Picture 4" descr="A black background with a black square&#10;&#10;Description automatically generated with medium confidence">
            <a:extLst>
              <a:ext uri="{FF2B5EF4-FFF2-40B4-BE49-F238E27FC236}">
                <a16:creationId xmlns:a16="http://schemas.microsoft.com/office/drawing/2014/main" id="{2E781045-F934-7414-9627-68EF6FEE06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43998" y="72277"/>
            <a:ext cx="705751" cy="971583"/>
          </a:xfrm>
          <a:prstGeom prst="rect">
            <a:avLst/>
          </a:prstGeom>
        </p:spPr>
      </p:pic>
    </p:spTree>
    <p:extLst>
      <p:ext uri="{BB962C8B-B14F-4D97-AF65-F5344CB8AC3E}">
        <p14:creationId xmlns:p14="http://schemas.microsoft.com/office/powerpoint/2010/main" val="3744088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F7D9A-EF0C-47A3-B96B-F86C33030E0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NZ"/>
          </a:p>
        </p:txBody>
      </p:sp>
    </p:spTree>
    <p:extLst>
      <p:ext uri="{BB962C8B-B14F-4D97-AF65-F5344CB8AC3E}">
        <p14:creationId xmlns:p14="http://schemas.microsoft.com/office/powerpoint/2010/main" val="2164789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pic>
        <p:nvPicPr>
          <p:cNvPr id="4" name="Picture 3" descr="A person with blue skin and dreadlocks&#10;&#10;Description automatically generated">
            <a:extLst>
              <a:ext uri="{FF2B5EF4-FFF2-40B4-BE49-F238E27FC236}">
                <a16:creationId xmlns:a16="http://schemas.microsoft.com/office/drawing/2014/main" id="{04C618E9-4D50-624D-0304-07C4831A3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Freeform: Shape 24">
            <a:extLst>
              <a:ext uri="{FF2B5EF4-FFF2-40B4-BE49-F238E27FC236}">
                <a16:creationId xmlns:a16="http://schemas.microsoft.com/office/drawing/2014/main" id="{7615B4D9-0144-473A-A073-6232E330FFF4}"/>
              </a:ext>
            </a:extLst>
          </p:cNvPr>
          <p:cNvSpPr/>
          <p:nvPr userDrawn="1"/>
        </p:nvSpPr>
        <p:spPr>
          <a:xfrm>
            <a:off x="1881553" y="0"/>
            <a:ext cx="10287000" cy="6858000"/>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87000" h="6858000">
                <a:moveTo>
                  <a:pt x="0" y="0"/>
                </a:moveTo>
                <a:lnTo>
                  <a:pt x="10287000" y="0"/>
                </a:lnTo>
                <a:lnTo>
                  <a:pt x="10287000" y="6858000"/>
                </a:lnTo>
                <a:lnTo>
                  <a:pt x="0" y="6858000"/>
                </a:lnTo>
                <a:close/>
              </a:path>
            </a:pathLst>
          </a:cu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pic>
        <p:nvPicPr>
          <p:cNvPr id="12" name="Picture 11">
            <a:extLst>
              <a:ext uri="{FF2B5EF4-FFF2-40B4-BE49-F238E27FC236}">
                <a16:creationId xmlns:a16="http://schemas.microsoft.com/office/drawing/2014/main" id="{9A4D03A8-C55E-4199-A72C-3108497F9146}"/>
              </a:ext>
            </a:extLst>
          </p:cNvPr>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360002" y="360000"/>
            <a:ext cx="1397142" cy="694100"/>
          </a:xfrm>
          <a:prstGeom prst="rect">
            <a:avLst/>
          </a:prstGeom>
        </p:spPr>
      </p:pic>
      <p:sp>
        <p:nvSpPr>
          <p:cNvPr id="13" name="Title Placeholder 1">
            <a:extLst>
              <a:ext uri="{FF2B5EF4-FFF2-40B4-BE49-F238E27FC236}">
                <a16:creationId xmlns:a16="http://schemas.microsoft.com/office/drawing/2014/main" id="{2CC716FC-8467-44C9-A692-BEC28EB6D161}"/>
              </a:ext>
            </a:extLst>
          </p:cNvPr>
          <p:cNvSpPr>
            <a:spLocks noGrp="1"/>
          </p:cNvSpPr>
          <p:nvPr>
            <p:ph type="title"/>
          </p:nvPr>
        </p:nvSpPr>
        <p:spPr>
          <a:xfrm>
            <a:off x="4622999" y="4302146"/>
            <a:ext cx="6849001" cy="1325563"/>
          </a:xfrm>
          <a:prstGeom prst="rect">
            <a:avLst/>
          </a:prstGeom>
        </p:spPr>
        <p:txBody>
          <a:bodyPr vert="horz" lIns="91440" tIns="45720" rIns="91440" bIns="45720" rtlCol="0" anchor="ctr">
            <a:noAutofit/>
          </a:bodyPr>
          <a:lstStyle>
            <a:lvl1pPr algn="l">
              <a:lnSpc>
                <a:spcPct val="100000"/>
              </a:lnSpc>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20" name="Freeform: Shape 19">
            <a:extLst>
              <a:ext uri="{FF2B5EF4-FFF2-40B4-BE49-F238E27FC236}">
                <a16:creationId xmlns:a16="http://schemas.microsoft.com/office/drawing/2014/main" id="{BE74B1CB-1193-470F-B379-E1A3D574CE2D}"/>
              </a:ext>
            </a:extLst>
          </p:cNvPr>
          <p:cNvSpPr/>
          <p:nvPr userDrawn="1"/>
        </p:nvSpPr>
        <p:spPr>
          <a:xfrm rot="10800000" flipH="1">
            <a:off x="0" y="0"/>
            <a:ext cx="4835999" cy="6858000"/>
          </a:xfrm>
          <a:custGeom>
            <a:avLst/>
            <a:gdLst>
              <a:gd name="connsiteX0" fmla="*/ 0 w 4835999"/>
              <a:gd name="connsiteY0" fmla="*/ 6858000 h 6858000"/>
              <a:gd name="connsiteX1" fmla="*/ 1809713 w 4835999"/>
              <a:gd name="connsiteY1" fmla="*/ 6858000 h 6858000"/>
              <a:gd name="connsiteX2" fmla="*/ 1853825 w 4835999"/>
              <a:gd name="connsiteY2" fmla="*/ 6858000 h 6858000"/>
              <a:gd name="connsiteX3" fmla="*/ 1956000 w 4835999"/>
              <a:gd name="connsiteY3" fmla="*/ 6858000 h 6858000"/>
              <a:gd name="connsiteX4" fmla="*/ 4835999 w 4835999"/>
              <a:gd name="connsiteY4" fmla="*/ 2 h 6858000"/>
              <a:gd name="connsiteX5" fmla="*/ 1853825 w 4835999"/>
              <a:gd name="connsiteY5" fmla="*/ 2 h 6858000"/>
              <a:gd name="connsiteX6" fmla="*/ 1853825 w 4835999"/>
              <a:gd name="connsiteY6" fmla="*/ 0 h 6858000"/>
              <a:gd name="connsiteX7" fmla="*/ 0 w 483599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5999" h="6858000">
                <a:moveTo>
                  <a:pt x="0" y="6858000"/>
                </a:moveTo>
                <a:lnTo>
                  <a:pt x="1809713" y="6858000"/>
                </a:lnTo>
                <a:lnTo>
                  <a:pt x="1853825" y="6858000"/>
                </a:lnTo>
                <a:lnTo>
                  <a:pt x="1956000" y="6858000"/>
                </a:lnTo>
                <a:lnTo>
                  <a:pt x="4835999" y="2"/>
                </a:lnTo>
                <a:lnTo>
                  <a:pt x="1853825" y="2"/>
                </a:lnTo>
                <a:lnTo>
                  <a:pt x="1853825"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sp>
        <p:nvSpPr>
          <p:cNvPr id="15" name="Oval 14">
            <a:extLst>
              <a:ext uri="{FF2B5EF4-FFF2-40B4-BE49-F238E27FC236}">
                <a16:creationId xmlns:a16="http://schemas.microsoft.com/office/drawing/2014/main" id="{5C003814-D9EF-46C8-8293-385C2F876424}"/>
              </a:ext>
            </a:extLst>
          </p:cNvPr>
          <p:cNvSpPr/>
          <p:nvPr userDrawn="1"/>
        </p:nvSpPr>
        <p:spPr>
          <a:xfrm>
            <a:off x="2413000" y="4044177"/>
            <a:ext cx="1841500" cy="1841500"/>
          </a:xfrm>
          <a:prstGeom prst="ellipse">
            <a:avLst/>
          </a:prstGeom>
          <a:solidFill>
            <a:schemeClr val="bg1"/>
          </a:solidFill>
          <a:ln w="104775">
            <a:solidFill>
              <a:schemeClr val="bg1">
                <a:lumMod val="75000"/>
              </a:schemeClr>
            </a:solidFill>
          </a:ln>
          <a:effectLst>
            <a:outerShdw blurRad="127000" sx="101000" sy="101000" algn="ctr" rotWithShape="0">
              <a:schemeClr val="tx1">
                <a:lumMod val="85000"/>
                <a:lumOff val="1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Subtitle 2">
            <a:extLst>
              <a:ext uri="{FF2B5EF4-FFF2-40B4-BE49-F238E27FC236}">
                <a16:creationId xmlns:a16="http://schemas.microsoft.com/office/drawing/2014/main" id="{53B8949C-C23C-4559-918C-671778A2D811}"/>
              </a:ext>
            </a:extLst>
          </p:cNvPr>
          <p:cNvSpPr>
            <a:spLocks noGrp="1"/>
          </p:cNvSpPr>
          <p:nvPr>
            <p:ph type="subTitle" idx="1" hasCustomPrompt="1"/>
          </p:nvPr>
        </p:nvSpPr>
        <p:spPr>
          <a:xfrm>
            <a:off x="2480466" y="4364765"/>
            <a:ext cx="1706568" cy="1200329"/>
          </a:xfrm>
          <a:prstGeom prst="rect">
            <a:avLst/>
          </a:prstGeom>
        </p:spPr>
        <p:txBody>
          <a:bodyPr wrap="square" anchor="ctr">
            <a:spAutoFit/>
          </a:bodyPr>
          <a:lstStyle>
            <a:lvl1pPr marL="0" indent="0" algn="ctr" defTabSz="914400" rtl="0" eaLnBrk="1" latinLnBrk="0" hangingPunct="1">
              <a:lnSpc>
                <a:spcPct val="100000"/>
              </a:lnSpc>
              <a:spcBef>
                <a:spcPct val="0"/>
              </a:spcBef>
              <a:buNone/>
              <a:defRPr lang="en-NZ" sz="7200" b="1"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endParaRPr lang="en-NZ" dirty="0"/>
          </a:p>
        </p:txBody>
      </p:sp>
      <p:pic>
        <p:nvPicPr>
          <p:cNvPr id="2" name="Picture 1" descr="A logo for a film commission&#10;&#10;Description automatically generated">
            <a:extLst>
              <a:ext uri="{FF2B5EF4-FFF2-40B4-BE49-F238E27FC236}">
                <a16:creationId xmlns:a16="http://schemas.microsoft.com/office/drawing/2014/main" id="{ACA0106F-A3B2-EED3-7EA3-DEE6A1D89B6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453" t="10816" r="32840" b="10628"/>
          <a:stretch/>
        </p:blipFill>
        <p:spPr>
          <a:xfrm>
            <a:off x="204212" y="4463810"/>
            <a:ext cx="1677341" cy="2125993"/>
          </a:xfrm>
          <a:prstGeom prst="rect">
            <a:avLst/>
          </a:prstGeom>
        </p:spPr>
      </p:pic>
    </p:spTree>
    <p:extLst>
      <p:ext uri="{BB962C8B-B14F-4D97-AF65-F5344CB8AC3E}">
        <p14:creationId xmlns:p14="http://schemas.microsoft.com/office/powerpoint/2010/main" val="2074477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vider">
    <p:spTree>
      <p:nvGrpSpPr>
        <p:cNvPr id="1" name=""/>
        <p:cNvGrpSpPr/>
        <p:nvPr/>
      </p:nvGrpSpPr>
      <p:grpSpPr>
        <a:xfrm>
          <a:off x="0" y="0"/>
          <a:ext cx="0" cy="0"/>
          <a:chOff x="0" y="0"/>
          <a:chExt cx="0" cy="0"/>
        </a:xfrm>
      </p:grpSpPr>
      <p:pic>
        <p:nvPicPr>
          <p:cNvPr id="5" name="Picture 4" descr="A person riding a horse in a field&#10;&#10;Description automatically generated">
            <a:extLst>
              <a:ext uri="{FF2B5EF4-FFF2-40B4-BE49-F238E27FC236}">
                <a16:creationId xmlns:a16="http://schemas.microsoft.com/office/drawing/2014/main" id="{37577C6C-9CA9-5E9A-B7B1-CBFB1E1C00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Freeform: Shape 24">
            <a:extLst>
              <a:ext uri="{FF2B5EF4-FFF2-40B4-BE49-F238E27FC236}">
                <a16:creationId xmlns:a16="http://schemas.microsoft.com/office/drawing/2014/main" id="{7615B4D9-0144-473A-A073-6232E330FFF4}"/>
              </a:ext>
            </a:extLst>
          </p:cNvPr>
          <p:cNvSpPr/>
          <p:nvPr userDrawn="1"/>
        </p:nvSpPr>
        <p:spPr>
          <a:xfrm>
            <a:off x="1905000" y="-1"/>
            <a:ext cx="10287000" cy="6858000"/>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87000" h="6858000">
                <a:moveTo>
                  <a:pt x="0" y="0"/>
                </a:moveTo>
                <a:lnTo>
                  <a:pt x="10287000" y="0"/>
                </a:lnTo>
                <a:lnTo>
                  <a:pt x="10287000" y="6858000"/>
                </a:lnTo>
                <a:lnTo>
                  <a:pt x="0" y="6858000"/>
                </a:lnTo>
                <a:close/>
              </a:path>
            </a:pathLst>
          </a:cu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pic>
        <p:nvPicPr>
          <p:cNvPr id="12" name="Picture 11">
            <a:extLst>
              <a:ext uri="{FF2B5EF4-FFF2-40B4-BE49-F238E27FC236}">
                <a16:creationId xmlns:a16="http://schemas.microsoft.com/office/drawing/2014/main" id="{9A4D03A8-C55E-4199-A72C-3108497F9146}"/>
              </a:ext>
            </a:extLst>
          </p:cNvPr>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360002" y="360000"/>
            <a:ext cx="1397142" cy="694100"/>
          </a:xfrm>
          <a:prstGeom prst="rect">
            <a:avLst/>
          </a:prstGeom>
        </p:spPr>
      </p:pic>
      <p:sp>
        <p:nvSpPr>
          <p:cNvPr id="13" name="Title Placeholder 1">
            <a:extLst>
              <a:ext uri="{FF2B5EF4-FFF2-40B4-BE49-F238E27FC236}">
                <a16:creationId xmlns:a16="http://schemas.microsoft.com/office/drawing/2014/main" id="{2CC716FC-8467-44C9-A692-BEC28EB6D161}"/>
              </a:ext>
            </a:extLst>
          </p:cNvPr>
          <p:cNvSpPr>
            <a:spLocks noGrp="1"/>
          </p:cNvSpPr>
          <p:nvPr>
            <p:ph type="title"/>
          </p:nvPr>
        </p:nvSpPr>
        <p:spPr>
          <a:xfrm>
            <a:off x="4622999" y="4302146"/>
            <a:ext cx="6849001" cy="1325563"/>
          </a:xfrm>
          <a:prstGeom prst="rect">
            <a:avLst/>
          </a:prstGeom>
        </p:spPr>
        <p:txBody>
          <a:bodyPr vert="horz" lIns="91440" tIns="45720" rIns="91440" bIns="45720" rtlCol="0" anchor="ctr">
            <a:noAutofit/>
          </a:bodyPr>
          <a:lstStyle>
            <a:lvl1pPr algn="l">
              <a:lnSpc>
                <a:spcPct val="100000"/>
              </a:lnSpc>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20" name="Freeform: Shape 19">
            <a:extLst>
              <a:ext uri="{FF2B5EF4-FFF2-40B4-BE49-F238E27FC236}">
                <a16:creationId xmlns:a16="http://schemas.microsoft.com/office/drawing/2014/main" id="{BE74B1CB-1193-470F-B379-E1A3D574CE2D}"/>
              </a:ext>
            </a:extLst>
          </p:cNvPr>
          <p:cNvSpPr/>
          <p:nvPr userDrawn="1"/>
        </p:nvSpPr>
        <p:spPr>
          <a:xfrm rot="10800000" flipH="1">
            <a:off x="0" y="0"/>
            <a:ext cx="4835999" cy="6858000"/>
          </a:xfrm>
          <a:custGeom>
            <a:avLst/>
            <a:gdLst>
              <a:gd name="connsiteX0" fmla="*/ 0 w 4835999"/>
              <a:gd name="connsiteY0" fmla="*/ 6858000 h 6858000"/>
              <a:gd name="connsiteX1" fmla="*/ 1809713 w 4835999"/>
              <a:gd name="connsiteY1" fmla="*/ 6858000 h 6858000"/>
              <a:gd name="connsiteX2" fmla="*/ 1853825 w 4835999"/>
              <a:gd name="connsiteY2" fmla="*/ 6858000 h 6858000"/>
              <a:gd name="connsiteX3" fmla="*/ 1956000 w 4835999"/>
              <a:gd name="connsiteY3" fmla="*/ 6858000 h 6858000"/>
              <a:gd name="connsiteX4" fmla="*/ 4835999 w 4835999"/>
              <a:gd name="connsiteY4" fmla="*/ 2 h 6858000"/>
              <a:gd name="connsiteX5" fmla="*/ 1853825 w 4835999"/>
              <a:gd name="connsiteY5" fmla="*/ 2 h 6858000"/>
              <a:gd name="connsiteX6" fmla="*/ 1853825 w 4835999"/>
              <a:gd name="connsiteY6" fmla="*/ 0 h 6858000"/>
              <a:gd name="connsiteX7" fmla="*/ 0 w 483599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5999" h="6858000">
                <a:moveTo>
                  <a:pt x="0" y="6858000"/>
                </a:moveTo>
                <a:lnTo>
                  <a:pt x="1809713" y="6858000"/>
                </a:lnTo>
                <a:lnTo>
                  <a:pt x="1853825" y="6858000"/>
                </a:lnTo>
                <a:lnTo>
                  <a:pt x="1956000" y="6858000"/>
                </a:lnTo>
                <a:lnTo>
                  <a:pt x="4835999" y="2"/>
                </a:lnTo>
                <a:lnTo>
                  <a:pt x="1853825" y="2"/>
                </a:lnTo>
                <a:lnTo>
                  <a:pt x="1853825"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sp>
        <p:nvSpPr>
          <p:cNvPr id="15" name="Oval 14">
            <a:extLst>
              <a:ext uri="{FF2B5EF4-FFF2-40B4-BE49-F238E27FC236}">
                <a16:creationId xmlns:a16="http://schemas.microsoft.com/office/drawing/2014/main" id="{5C003814-D9EF-46C8-8293-385C2F876424}"/>
              </a:ext>
            </a:extLst>
          </p:cNvPr>
          <p:cNvSpPr/>
          <p:nvPr userDrawn="1"/>
        </p:nvSpPr>
        <p:spPr>
          <a:xfrm>
            <a:off x="2413000" y="4044177"/>
            <a:ext cx="1841500" cy="1841500"/>
          </a:xfrm>
          <a:prstGeom prst="ellipse">
            <a:avLst/>
          </a:prstGeom>
          <a:solidFill>
            <a:schemeClr val="bg1"/>
          </a:solidFill>
          <a:ln w="104775">
            <a:solidFill>
              <a:schemeClr val="bg1">
                <a:lumMod val="75000"/>
              </a:schemeClr>
            </a:solidFill>
          </a:ln>
          <a:effectLst>
            <a:outerShdw blurRad="127000" sx="101000" sy="101000" algn="ctr" rotWithShape="0">
              <a:schemeClr val="tx1">
                <a:lumMod val="85000"/>
                <a:lumOff val="1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Subtitle 2">
            <a:extLst>
              <a:ext uri="{FF2B5EF4-FFF2-40B4-BE49-F238E27FC236}">
                <a16:creationId xmlns:a16="http://schemas.microsoft.com/office/drawing/2014/main" id="{53B8949C-C23C-4559-918C-671778A2D811}"/>
              </a:ext>
            </a:extLst>
          </p:cNvPr>
          <p:cNvSpPr>
            <a:spLocks noGrp="1"/>
          </p:cNvSpPr>
          <p:nvPr>
            <p:ph type="subTitle" idx="1" hasCustomPrompt="1"/>
          </p:nvPr>
        </p:nvSpPr>
        <p:spPr>
          <a:xfrm>
            <a:off x="2480466" y="4364765"/>
            <a:ext cx="1706568" cy="1200329"/>
          </a:xfrm>
          <a:prstGeom prst="rect">
            <a:avLst/>
          </a:prstGeom>
        </p:spPr>
        <p:txBody>
          <a:bodyPr wrap="square" anchor="ctr">
            <a:spAutoFit/>
          </a:bodyPr>
          <a:lstStyle>
            <a:lvl1pPr marL="0" indent="0" algn="ctr" defTabSz="914400" rtl="0" eaLnBrk="1" latinLnBrk="0" hangingPunct="1">
              <a:lnSpc>
                <a:spcPct val="100000"/>
              </a:lnSpc>
              <a:spcBef>
                <a:spcPct val="0"/>
              </a:spcBef>
              <a:buNone/>
              <a:defRPr lang="en-NZ" sz="7200" b="1"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endParaRPr lang="en-NZ" dirty="0"/>
          </a:p>
        </p:txBody>
      </p:sp>
      <p:pic>
        <p:nvPicPr>
          <p:cNvPr id="2" name="Picture 1" descr="A logo for a film commission&#10;&#10;Description automatically generated">
            <a:extLst>
              <a:ext uri="{FF2B5EF4-FFF2-40B4-BE49-F238E27FC236}">
                <a16:creationId xmlns:a16="http://schemas.microsoft.com/office/drawing/2014/main" id="{B4055764-670F-3BAD-C7C8-091D946FACC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453" t="10816" r="32840" b="10628"/>
          <a:stretch/>
        </p:blipFill>
        <p:spPr>
          <a:xfrm>
            <a:off x="204212" y="4463810"/>
            <a:ext cx="1677341" cy="2125993"/>
          </a:xfrm>
          <a:prstGeom prst="rect">
            <a:avLst/>
          </a:prstGeom>
        </p:spPr>
      </p:pic>
    </p:spTree>
    <p:extLst>
      <p:ext uri="{BB962C8B-B14F-4D97-AF65-F5344CB8AC3E}">
        <p14:creationId xmlns:p14="http://schemas.microsoft.com/office/powerpoint/2010/main" val="397261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vider">
    <p:spTree>
      <p:nvGrpSpPr>
        <p:cNvPr id="1" name=""/>
        <p:cNvGrpSpPr/>
        <p:nvPr/>
      </p:nvGrpSpPr>
      <p:grpSpPr>
        <a:xfrm>
          <a:off x="0" y="0"/>
          <a:ext cx="0" cy="0"/>
          <a:chOff x="0" y="0"/>
          <a:chExt cx="0" cy="0"/>
        </a:xfrm>
      </p:grpSpPr>
      <p:pic>
        <p:nvPicPr>
          <p:cNvPr id="4" name="Picture 3" descr="A person in a helmet sitting on a couch&#10;&#10;Description automatically generated">
            <a:extLst>
              <a:ext uri="{FF2B5EF4-FFF2-40B4-BE49-F238E27FC236}">
                <a16:creationId xmlns:a16="http://schemas.microsoft.com/office/drawing/2014/main" id="{89A0FC36-A115-65F5-53AE-224D6003BDA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6667" r="16667"/>
          <a:stretch/>
        </p:blipFill>
        <p:spPr>
          <a:xfrm>
            <a:off x="0" y="0"/>
            <a:ext cx="12192000" cy="6858000"/>
          </a:xfrm>
          <a:prstGeom prst="rect">
            <a:avLst/>
          </a:prstGeom>
        </p:spPr>
      </p:pic>
      <p:sp>
        <p:nvSpPr>
          <p:cNvPr id="25" name="Freeform: Shape 24">
            <a:extLst>
              <a:ext uri="{FF2B5EF4-FFF2-40B4-BE49-F238E27FC236}">
                <a16:creationId xmlns:a16="http://schemas.microsoft.com/office/drawing/2014/main" id="{7615B4D9-0144-473A-A073-6232E330FFF4}"/>
              </a:ext>
            </a:extLst>
          </p:cNvPr>
          <p:cNvSpPr/>
          <p:nvPr userDrawn="1"/>
        </p:nvSpPr>
        <p:spPr>
          <a:xfrm>
            <a:off x="1905000" y="0"/>
            <a:ext cx="10287000" cy="6858000"/>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87000" h="6858000">
                <a:moveTo>
                  <a:pt x="0" y="0"/>
                </a:moveTo>
                <a:lnTo>
                  <a:pt x="10287000" y="0"/>
                </a:lnTo>
                <a:lnTo>
                  <a:pt x="10287000" y="6858000"/>
                </a:lnTo>
                <a:lnTo>
                  <a:pt x="0" y="6858000"/>
                </a:lnTo>
                <a:close/>
              </a:path>
            </a:pathLst>
          </a:cu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pic>
        <p:nvPicPr>
          <p:cNvPr id="12" name="Picture 11">
            <a:extLst>
              <a:ext uri="{FF2B5EF4-FFF2-40B4-BE49-F238E27FC236}">
                <a16:creationId xmlns:a16="http://schemas.microsoft.com/office/drawing/2014/main" id="{9A4D03A8-C55E-4199-A72C-3108497F9146}"/>
              </a:ext>
            </a:extLst>
          </p:cNvPr>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360002" y="360000"/>
            <a:ext cx="1397142" cy="694100"/>
          </a:xfrm>
          <a:prstGeom prst="rect">
            <a:avLst/>
          </a:prstGeom>
        </p:spPr>
      </p:pic>
      <p:sp>
        <p:nvSpPr>
          <p:cNvPr id="13" name="Title Placeholder 1">
            <a:extLst>
              <a:ext uri="{FF2B5EF4-FFF2-40B4-BE49-F238E27FC236}">
                <a16:creationId xmlns:a16="http://schemas.microsoft.com/office/drawing/2014/main" id="{2CC716FC-8467-44C9-A692-BEC28EB6D161}"/>
              </a:ext>
            </a:extLst>
          </p:cNvPr>
          <p:cNvSpPr>
            <a:spLocks noGrp="1"/>
          </p:cNvSpPr>
          <p:nvPr>
            <p:ph type="title"/>
          </p:nvPr>
        </p:nvSpPr>
        <p:spPr>
          <a:xfrm>
            <a:off x="4622999" y="4302146"/>
            <a:ext cx="6849001" cy="1325563"/>
          </a:xfrm>
          <a:prstGeom prst="rect">
            <a:avLst/>
          </a:prstGeom>
        </p:spPr>
        <p:txBody>
          <a:bodyPr vert="horz" lIns="91440" tIns="45720" rIns="91440" bIns="45720" rtlCol="0" anchor="ctr">
            <a:noAutofit/>
          </a:bodyPr>
          <a:lstStyle>
            <a:lvl1pPr algn="l">
              <a:lnSpc>
                <a:spcPct val="100000"/>
              </a:lnSpc>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20" name="Freeform: Shape 19">
            <a:extLst>
              <a:ext uri="{FF2B5EF4-FFF2-40B4-BE49-F238E27FC236}">
                <a16:creationId xmlns:a16="http://schemas.microsoft.com/office/drawing/2014/main" id="{BE74B1CB-1193-470F-B379-E1A3D574CE2D}"/>
              </a:ext>
            </a:extLst>
          </p:cNvPr>
          <p:cNvSpPr/>
          <p:nvPr userDrawn="1"/>
        </p:nvSpPr>
        <p:spPr>
          <a:xfrm rot="10800000" flipH="1">
            <a:off x="0" y="0"/>
            <a:ext cx="4835999" cy="6858000"/>
          </a:xfrm>
          <a:custGeom>
            <a:avLst/>
            <a:gdLst>
              <a:gd name="connsiteX0" fmla="*/ 0 w 4835999"/>
              <a:gd name="connsiteY0" fmla="*/ 6858000 h 6858000"/>
              <a:gd name="connsiteX1" fmla="*/ 1809713 w 4835999"/>
              <a:gd name="connsiteY1" fmla="*/ 6858000 h 6858000"/>
              <a:gd name="connsiteX2" fmla="*/ 1853825 w 4835999"/>
              <a:gd name="connsiteY2" fmla="*/ 6858000 h 6858000"/>
              <a:gd name="connsiteX3" fmla="*/ 1956000 w 4835999"/>
              <a:gd name="connsiteY3" fmla="*/ 6858000 h 6858000"/>
              <a:gd name="connsiteX4" fmla="*/ 4835999 w 4835999"/>
              <a:gd name="connsiteY4" fmla="*/ 2 h 6858000"/>
              <a:gd name="connsiteX5" fmla="*/ 1853825 w 4835999"/>
              <a:gd name="connsiteY5" fmla="*/ 2 h 6858000"/>
              <a:gd name="connsiteX6" fmla="*/ 1853825 w 4835999"/>
              <a:gd name="connsiteY6" fmla="*/ 0 h 6858000"/>
              <a:gd name="connsiteX7" fmla="*/ 0 w 483599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5999" h="6858000">
                <a:moveTo>
                  <a:pt x="0" y="6858000"/>
                </a:moveTo>
                <a:lnTo>
                  <a:pt x="1809713" y="6858000"/>
                </a:lnTo>
                <a:lnTo>
                  <a:pt x="1853825" y="6858000"/>
                </a:lnTo>
                <a:lnTo>
                  <a:pt x="1956000" y="6858000"/>
                </a:lnTo>
                <a:lnTo>
                  <a:pt x="4835999" y="2"/>
                </a:lnTo>
                <a:lnTo>
                  <a:pt x="1853825" y="2"/>
                </a:lnTo>
                <a:lnTo>
                  <a:pt x="1853825"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sp>
        <p:nvSpPr>
          <p:cNvPr id="15" name="Oval 14">
            <a:extLst>
              <a:ext uri="{FF2B5EF4-FFF2-40B4-BE49-F238E27FC236}">
                <a16:creationId xmlns:a16="http://schemas.microsoft.com/office/drawing/2014/main" id="{5C003814-D9EF-46C8-8293-385C2F876424}"/>
              </a:ext>
            </a:extLst>
          </p:cNvPr>
          <p:cNvSpPr/>
          <p:nvPr userDrawn="1"/>
        </p:nvSpPr>
        <p:spPr>
          <a:xfrm>
            <a:off x="2413000" y="4044177"/>
            <a:ext cx="1841500" cy="1841500"/>
          </a:xfrm>
          <a:prstGeom prst="ellipse">
            <a:avLst/>
          </a:prstGeom>
          <a:solidFill>
            <a:schemeClr val="bg1"/>
          </a:solidFill>
          <a:ln w="104775">
            <a:solidFill>
              <a:schemeClr val="bg1">
                <a:lumMod val="75000"/>
              </a:schemeClr>
            </a:solidFill>
          </a:ln>
          <a:effectLst>
            <a:outerShdw blurRad="127000" sx="101000" sy="101000" algn="ctr" rotWithShape="0">
              <a:schemeClr val="tx1">
                <a:lumMod val="85000"/>
                <a:lumOff val="1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Subtitle 2">
            <a:extLst>
              <a:ext uri="{FF2B5EF4-FFF2-40B4-BE49-F238E27FC236}">
                <a16:creationId xmlns:a16="http://schemas.microsoft.com/office/drawing/2014/main" id="{53B8949C-C23C-4559-918C-671778A2D811}"/>
              </a:ext>
            </a:extLst>
          </p:cNvPr>
          <p:cNvSpPr>
            <a:spLocks noGrp="1"/>
          </p:cNvSpPr>
          <p:nvPr>
            <p:ph type="subTitle" idx="1" hasCustomPrompt="1"/>
          </p:nvPr>
        </p:nvSpPr>
        <p:spPr>
          <a:xfrm>
            <a:off x="2480466" y="4364765"/>
            <a:ext cx="1706568" cy="1200329"/>
          </a:xfrm>
          <a:prstGeom prst="rect">
            <a:avLst/>
          </a:prstGeom>
        </p:spPr>
        <p:txBody>
          <a:bodyPr wrap="square" anchor="ctr">
            <a:spAutoFit/>
          </a:bodyPr>
          <a:lstStyle>
            <a:lvl1pPr marL="0" indent="0" algn="ctr" defTabSz="914400" rtl="0" eaLnBrk="1" latinLnBrk="0" hangingPunct="1">
              <a:lnSpc>
                <a:spcPct val="100000"/>
              </a:lnSpc>
              <a:spcBef>
                <a:spcPct val="0"/>
              </a:spcBef>
              <a:buNone/>
              <a:defRPr lang="en-NZ" sz="7200" b="1"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endParaRPr lang="en-NZ" dirty="0"/>
          </a:p>
        </p:txBody>
      </p:sp>
      <p:pic>
        <p:nvPicPr>
          <p:cNvPr id="2" name="Picture 1" descr="A logo for a film commission&#10;&#10;Description automatically generated">
            <a:extLst>
              <a:ext uri="{FF2B5EF4-FFF2-40B4-BE49-F238E27FC236}">
                <a16:creationId xmlns:a16="http://schemas.microsoft.com/office/drawing/2014/main" id="{BDA799D7-9B98-9C66-B5D7-69089199E03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453" t="10816" r="32840" b="10628"/>
          <a:stretch/>
        </p:blipFill>
        <p:spPr>
          <a:xfrm>
            <a:off x="204212" y="4463810"/>
            <a:ext cx="1677341" cy="2125993"/>
          </a:xfrm>
          <a:prstGeom prst="rect">
            <a:avLst/>
          </a:prstGeom>
        </p:spPr>
      </p:pic>
    </p:spTree>
    <p:extLst>
      <p:ext uri="{BB962C8B-B14F-4D97-AF65-F5344CB8AC3E}">
        <p14:creationId xmlns:p14="http://schemas.microsoft.com/office/powerpoint/2010/main" val="3376538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vider">
    <p:spTree>
      <p:nvGrpSpPr>
        <p:cNvPr id="1" name=""/>
        <p:cNvGrpSpPr/>
        <p:nvPr/>
      </p:nvGrpSpPr>
      <p:grpSpPr>
        <a:xfrm>
          <a:off x="0" y="0"/>
          <a:ext cx="0" cy="0"/>
          <a:chOff x="0" y="0"/>
          <a:chExt cx="0" cy="0"/>
        </a:xfrm>
      </p:grpSpPr>
      <p:pic>
        <p:nvPicPr>
          <p:cNvPr id="4" name="Picture 3" descr="A group of people standing on a hill with a large object on the side&#10;&#10;Description automatically generated">
            <a:extLst>
              <a:ext uri="{FF2B5EF4-FFF2-40B4-BE49-F238E27FC236}">
                <a16:creationId xmlns:a16="http://schemas.microsoft.com/office/drawing/2014/main" id="{B366B6E4-EFF0-C351-431A-7DED4714CB0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888" r="19444"/>
          <a:stretch/>
        </p:blipFill>
        <p:spPr>
          <a:xfrm>
            <a:off x="-2" y="0"/>
            <a:ext cx="12192001" cy="6858000"/>
          </a:xfrm>
          <a:prstGeom prst="rect">
            <a:avLst/>
          </a:prstGeom>
        </p:spPr>
      </p:pic>
      <p:sp>
        <p:nvSpPr>
          <p:cNvPr id="25" name="Freeform: Shape 24">
            <a:extLst>
              <a:ext uri="{FF2B5EF4-FFF2-40B4-BE49-F238E27FC236}">
                <a16:creationId xmlns:a16="http://schemas.microsoft.com/office/drawing/2014/main" id="{7615B4D9-0144-473A-A073-6232E330FFF4}"/>
              </a:ext>
            </a:extLst>
          </p:cNvPr>
          <p:cNvSpPr/>
          <p:nvPr userDrawn="1"/>
        </p:nvSpPr>
        <p:spPr>
          <a:xfrm>
            <a:off x="1905000" y="0"/>
            <a:ext cx="10287000" cy="6858000"/>
          </a:xfrm>
          <a:custGeom>
            <a:avLst/>
            <a:gdLst>
              <a:gd name="connsiteX0" fmla="*/ 0 w 10287000"/>
              <a:gd name="connsiteY0" fmla="*/ 0 h 6858000"/>
              <a:gd name="connsiteX1" fmla="*/ 10287000 w 10287000"/>
              <a:gd name="connsiteY1" fmla="*/ 0 h 6858000"/>
              <a:gd name="connsiteX2" fmla="*/ 10287000 w 10287000"/>
              <a:gd name="connsiteY2" fmla="*/ 6858000 h 6858000"/>
              <a:gd name="connsiteX3" fmla="*/ 0 w 10287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287000" h="6858000">
                <a:moveTo>
                  <a:pt x="0" y="0"/>
                </a:moveTo>
                <a:lnTo>
                  <a:pt x="10287000" y="0"/>
                </a:lnTo>
                <a:lnTo>
                  <a:pt x="10287000" y="6858000"/>
                </a:lnTo>
                <a:lnTo>
                  <a:pt x="0" y="6858000"/>
                </a:lnTo>
                <a:close/>
              </a:path>
            </a:pathLst>
          </a:custGeom>
          <a:solidFill>
            <a:schemeClr val="tx1">
              <a:lumMod val="85000"/>
              <a:lumOff val="1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pic>
        <p:nvPicPr>
          <p:cNvPr id="12" name="Picture 11">
            <a:extLst>
              <a:ext uri="{FF2B5EF4-FFF2-40B4-BE49-F238E27FC236}">
                <a16:creationId xmlns:a16="http://schemas.microsoft.com/office/drawing/2014/main" id="{9A4D03A8-C55E-4199-A72C-3108497F9146}"/>
              </a:ext>
            </a:extLst>
          </p:cNvPr>
          <p:cNvPicPr>
            <a:picLocks noChangeAspect="1"/>
          </p:cNvPicPr>
          <p:nvPr userDrawn="1"/>
        </p:nvPicPr>
        <p:blipFill>
          <a:blip r:embed="rId3" cstate="screen">
            <a:lum bright="100000"/>
            <a:extLst>
              <a:ext uri="{28A0092B-C50C-407E-A947-70E740481C1C}">
                <a14:useLocalDpi xmlns:a14="http://schemas.microsoft.com/office/drawing/2010/main"/>
              </a:ext>
            </a:extLst>
          </a:blip>
          <a:stretch>
            <a:fillRect/>
          </a:stretch>
        </p:blipFill>
        <p:spPr>
          <a:xfrm>
            <a:off x="360002" y="360000"/>
            <a:ext cx="1397142" cy="694100"/>
          </a:xfrm>
          <a:prstGeom prst="rect">
            <a:avLst/>
          </a:prstGeom>
        </p:spPr>
      </p:pic>
      <p:sp>
        <p:nvSpPr>
          <p:cNvPr id="13" name="Title Placeholder 1">
            <a:extLst>
              <a:ext uri="{FF2B5EF4-FFF2-40B4-BE49-F238E27FC236}">
                <a16:creationId xmlns:a16="http://schemas.microsoft.com/office/drawing/2014/main" id="{2CC716FC-8467-44C9-A692-BEC28EB6D161}"/>
              </a:ext>
            </a:extLst>
          </p:cNvPr>
          <p:cNvSpPr>
            <a:spLocks noGrp="1"/>
          </p:cNvSpPr>
          <p:nvPr>
            <p:ph type="title"/>
          </p:nvPr>
        </p:nvSpPr>
        <p:spPr>
          <a:xfrm>
            <a:off x="4622999" y="4302146"/>
            <a:ext cx="6849001" cy="1325563"/>
          </a:xfrm>
          <a:prstGeom prst="rect">
            <a:avLst/>
          </a:prstGeom>
        </p:spPr>
        <p:txBody>
          <a:bodyPr vert="horz" lIns="91440" tIns="45720" rIns="91440" bIns="45720" rtlCol="0" anchor="ctr">
            <a:noAutofit/>
          </a:bodyPr>
          <a:lstStyle>
            <a:lvl1pPr algn="l">
              <a:lnSpc>
                <a:spcPct val="100000"/>
              </a:lnSpc>
              <a:defRPr b="1">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NZ" dirty="0"/>
          </a:p>
        </p:txBody>
      </p:sp>
      <p:sp>
        <p:nvSpPr>
          <p:cNvPr id="20" name="Freeform: Shape 19">
            <a:extLst>
              <a:ext uri="{FF2B5EF4-FFF2-40B4-BE49-F238E27FC236}">
                <a16:creationId xmlns:a16="http://schemas.microsoft.com/office/drawing/2014/main" id="{BE74B1CB-1193-470F-B379-E1A3D574CE2D}"/>
              </a:ext>
            </a:extLst>
          </p:cNvPr>
          <p:cNvSpPr/>
          <p:nvPr userDrawn="1"/>
        </p:nvSpPr>
        <p:spPr>
          <a:xfrm rot="10800000" flipH="1">
            <a:off x="0" y="0"/>
            <a:ext cx="4835999" cy="6858000"/>
          </a:xfrm>
          <a:custGeom>
            <a:avLst/>
            <a:gdLst>
              <a:gd name="connsiteX0" fmla="*/ 0 w 4835999"/>
              <a:gd name="connsiteY0" fmla="*/ 6858000 h 6858000"/>
              <a:gd name="connsiteX1" fmla="*/ 1809713 w 4835999"/>
              <a:gd name="connsiteY1" fmla="*/ 6858000 h 6858000"/>
              <a:gd name="connsiteX2" fmla="*/ 1853825 w 4835999"/>
              <a:gd name="connsiteY2" fmla="*/ 6858000 h 6858000"/>
              <a:gd name="connsiteX3" fmla="*/ 1956000 w 4835999"/>
              <a:gd name="connsiteY3" fmla="*/ 6858000 h 6858000"/>
              <a:gd name="connsiteX4" fmla="*/ 4835999 w 4835999"/>
              <a:gd name="connsiteY4" fmla="*/ 2 h 6858000"/>
              <a:gd name="connsiteX5" fmla="*/ 1853825 w 4835999"/>
              <a:gd name="connsiteY5" fmla="*/ 2 h 6858000"/>
              <a:gd name="connsiteX6" fmla="*/ 1853825 w 4835999"/>
              <a:gd name="connsiteY6" fmla="*/ 0 h 6858000"/>
              <a:gd name="connsiteX7" fmla="*/ 0 w 4835999"/>
              <a:gd name="connsiteY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5999" h="6858000">
                <a:moveTo>
                  <a:pt x="0" y="6858000"/>
                </a:moveTo>
                <a:lnTo>
                  <a:pt x="1809713" y="6858000"/>
                </a:lnTo>
                <a:lnTo>
                  <a:pt x="1853825" y="6858000"/>
                </a:lnTo>
                <a:lnTo>
                  <a:pt x="1956000" y="6858000"/>
                </a:lnTo>
                <a:lnTo>
                  <a:pt x="4835999" y="2"/>
                </a:lnTo>
                <a:lnTo>
                  <a:pt x="1853825" y="2"/>
                </a:lnTo>
                <a:lnTo>
                  <a:pt x="1853825" y="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NZ" dirty="0"/>
          </a:p>
        </p:txBody>
      </p:sp>
      <p:sp>
        <p:nvSpPr>
          <p:cNvPr id="15" name="Oval 14">
            <a:extLst>
              <a:ext uri="{FF2B5EF4-FFF2-40B4-BE49-F238E27FC236}">
                <a16:creationId xmlns:a16="http://schemas.microsoft.com/office/drawing/2014/main" id="{5C003814-D9EF-46C8-8293-385C2F876424}"/>
              </a:ext>
            </a:extLst>
          </p:cNvPr>
          <p:cNvSpPr/>
          <p:nvPr userDrawn="1"/>
        </p:nvSpPr>
        <p:spPr>
          <a:xfrm>
            <a:off x="2413000" y="4044177"/>
            <a:ext cx="1841500" cy="1841500"/>
          </a:xfrm>
          <a:prstGeom prst="ellipse">
            <a:avLst/>
          </a:prstGeom>
          <a:solidFill>
            <a:schemeClr val="bg1"/>
          </a:solidFill>
          <a:ln w="104775">
            <a:solidFill>
              <a:schemeClr val="bg1">
                <a:lumMod val="75000"/>
              </a:schemeClr>
            </a:solidFill>
          </a:ln>
          <a:effectLst>
            <a:outerShdw blurRad="127000" sx="101000" sy="101000" algn="ctr" rotWithShape="0">
              <a:schemeClr val="tx1">
                <a:lumMod val="85000"/>
                <a:lumOff val="15000"/>
                <a:alpha val="8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 name="Subtitle 2">
            <a:extLst>
              <a:ext uri="{FF2B5EF4-FFF2-40B4-BE49-F238E27FC236}">
                <a16:creationId xmlns:a16="http://schemas.microsoft.com/office/drawing/2014/main" id="{53B8949C-C23C-4559-918C-671778A2D811}"/>
              </a:ext>
            </a:extLst>
          </p:cNvPr>
          <p:cNvSpPr>
            <a:spLocks noGrp="1"/>
          </p:cNvSpPr>
          <p:nvPr>
            <p:ph type="subTitle" idx="1" hasCustomPrompt="1"/>
          </p:nvPr>
        </p:nvSpPr>
        <p:spPr>
          <a:xfrm>
            <a:off x="2480466" y="4364765"/>
            <a:ext cx="1706568" cy="1200329"/>
          </a:xfrm>
          <a:prstGeom prst="rect">
            <a:avLst/>
          </a:prstGeom>
        </p:spPr>
        <p:txBody>
          <a:bodyPr wrap="square" anchor="ctr">
            <a:spAutoFit/>
          </a:bodyPr>
          <a:lstStyle>
            <a:lvl1pPr marL="0" indent="0" algn="ctr" defTabSz="914400" rtl="0" eaLnBrk="1" latinLnBrk="0" hangingPunct="1">
              <a:lnSpc>
                <a:spcPct val="100000"/>
              </a:lnSpc>
              <a:spcBef>
                <a:spcPct val="0"/>
              </a:spcBef>
              <a:buNone/>
              <a:defRPr lang="en-NZ" sz="7200" b="1" kern="1200" dirty="0">
                <a:solidFill>
                  <a:schemeClr val="tx1"/>
                </a:solidFill>
                <a:latin typeface="Arial" panose="020B0604020202020204" pitchFamily="34" charset="0"/>
                <a:ea typeface="+mj-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a:t>
            </a:r>
            <a:endParaRPr lang="en-NZ" dirty="0"/>
          </a:p>
        </p:txBody>
      </p:sp>
      <p:pic>
        <p:nvPicPr>
          <p:cNvPr id="2" name="Picture 1" descr="A logo for a film commission&#10;&#10;Description automatically generated">
            <a:extLst>
              <a:ext uri="{FF2B5EF4-FFF2-40B4-BE49-F238E27FC236}">
                <a16:creationId xmlns:a16="http://schemas.microsoft.com/office/drawing/2014/main" id="{B4055764-670F-3BAD-C7C8-091D946FACC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32453" t="10816" r="32840" b="10628"/>
          <a:stretch/>
        </p:blipFill>
        <p:spPr>
          <a:xfrm>
            <a:off x="204212" y="4463810"/>
            <a:ext cx="1677341" cy="2125993"/>
          </a:xfrm>
          <a:prstGeom prst="rect">
            <a:avLst/>
          </a:prstGeom>
        </p:spPr>
      </p:pic>
    </p:spTree>
    <p:extLst>
      <p:ext uri="{BB962C8B-B14F-4D97-AF65-F5344CB8AC3E}">
        <p14:creationId xmlns:p14="http://schemas.microsoft.com/office/powerpoint/2010/main" val="4249009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Wellington">
    <p:spTree>
      <p:nvGrpSpPr>
        <p:cNvPr id="1" name=""/>
        <p:cNvGrpSpPr/>
        <p:nvPr/>
      </p:nvGrpSpPr>
      <p:grpSpPr>
        <a:xfrm>
          <a:off x="0" y="0"/>
          <a:ext cx="0" cy="0"/>
          <a:chOff x="0" y="0"/>
          <a:chExt cx="0" cy="0"/>
        </a:xfrm>
      </p:grpSpPr>
      <p:pic>
        <p:nvPicPr>
          <p:cNvPr id="3" name="Picture 2" descr="A group of people in a movie theater&#10;&#10;Description automatically generated">
            <a:extLst>
              <a:ext uri="{FF2B5EF4-FFF2-40B4-BE49-F238E27FC236}">
                <a16:creationId xmlns:a16="http://schemas.microsoft.com/office/drawing/2014/main" id="{566A3AD3-4F1F-3E60-CBA6-CE8F05B359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668DB540-CBBB-471E-9348-70BC6C620A28}"/>
              </a:ext>
            </a:extLst>
          </p:cNvPr>
          <p:cNvSpPr/>
          <p:nvPr userDrawn="1"/>
        </p:nvSpPr>
        <p:spPr>
          <a:xfrm>
            <a:off x="0" y="0"/>
            <a:ext cx="12192000" cy="6858000"/>
          </a:xfrm>
          <a:prstGeom prst="rect">
            <a:avLst/>
          </a:prstGeom>
          <a:solidFill>
            <a:schemeClr val="tx1">
              <a:lumMod val="85000"/>
              <a:lumOff val="1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3" name="Freeform: Shape 22">
            <a:extLst>
              <a:ext uri="{FF2B5EF4-FFF2-40B4-BE49-F238E27FC236}">
                <a16:creationId xmlns:a16="http://schemas.microsoft.com/office/drawing/2014/main" id="{33A9FCE6-74EC-4793-8509-189A3F906F6B}"/>
              </a:ext>
            </a:extLst>
          </p:cNvPr>
          <p:cNvSpPr/>
          <p:nvPr userDrawn="1"/>
        </p:nvSpPr>
        <p:spPr>
          <a:xfrm flipH="1">
            <a:off x="5527400" y="0"/>
            <a:ext cx="6664600" cy="6858000"/>
          </a:xfrm>
          <a:custGeom>
            <a:avLst/>
            <a:gdLst>
              <a:gd name="connsiteX0" fmla="*/ 3784600 w 6664600"/>
              <a:gd name="connsiteY0" fmla="*/ 6858000 h 6858000"/>
              <a:gd name="connsiteX1" fmla="*/ 0 w 6664600"/>
              <a:gd name="connsiteY1" fmla="*/ 6858000 h 6858000"/>
              <a:gd name="connsiteX2" fmla="*/ 0 w 6664600"/>
              <a:gd name="connsiteY2" fmla="*/ 0 h 6858000"/>
              <a:gd name="connsiteX3" fmla="*/ 3784600 w 6664600"/>
              <a:gd name="connsiteY3" fmla="*/ 0 h 6858000"/>
              <a:gd name="connsiteX4" fmla="*/ 6664600 w 66646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4600" h="6858000">
                <a:moveTo>
                  <a:pt x="3784600" y="6858000"/>
                </a:moveTo>
                <a:lnTo>
                  <a:pt x="0" y="6858000"/>
                </a:lnTo>
                <a:lnTo>
                  <a:pt x="0" y="0"/>
                </a:lnTo>
                <a:lnTo>
                  <a:pt x="3784600" y="0"/>
                </a:lnTo>
                <a:lnTo>
                  <a:pt x="6664600" y="0"/>
                </a:lnTo>
                <a:close/>
              </a:path>
            </a:pathLst>
          </a:cu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3" name="Title Placeholder 1">
            <a:extLst>
              <a:ext uri="{FF2B5EF4-FFF2-40B4-BE49-F238E27FC236}">
                <a16:creationId xmlns:a16="http://schemas.microsoft.com/office/drawing/2014/main" id="{2CC716FC-8467-44C9-A692-BEC28EB6D161}"/>
              </a:ext>
            </a:extLst>
          </p:cNvPr>
          <p:cNvSpPr>
            <a:spLocks noGrp="1"/>
          </p:cNvSpPr>
          <p:nvPr userDrawn="1">
            <p:ph type="title" hasCustomPrompt="1"/>
          </p:nvPr>
        </p:nvSpPr>
        <p:spPr>
          <a:xfrm>
            <a:off x="7899399" y="2406065"/>
            <a:ext cx="3932599" cy="1325563"/>
          </a:xfrm>
          <a:prstGeom prst="rect">
            <a:avLst/>
          </a:prstGeom>
        </p:spPr>
        <p:txBody>
          <a:bodyPr vert="horz" lIns="91440" tIns="45720" rIns="91440" bIns="45720" rtlCol="0" anchor="b">
            <a:noAutofit/>
          </a:bodyPr>
          <a:lstStyle>
            <a:lvl1pPr algn="l">
              <a:lnSpc>
                <a:spcPct val="100000"/>
              </a:lnSpc>
              <a:defRPr sz="3600" b="1">
                <a:solidFill>
                  <a:schemeClr val="bg1"/>
                </a:solidFill>
                <a:latin typeface="Arial" panose="020B0604020202020204" pitchFamily="34" charset="0"/>
                <a:cs typeface="Arial" panose="020B0604020202020204" pitchFamily="34" charset="0"/>
              </a:defRPr>
            </a:lvl1pPr>
          </a:lstStyle>
          <a:p>
            <a:r>
              <a:rPr lang="en-US" dirty="0"/>
              <a:t>Your name</a:t>
            </a:r>
            <a:endParaRPr lang="en-NZ" dirty="0"/>
          </a:p>
        </p:txBody>
      </p:sp>
      <p:sp>
        <p:nvSpPr>
          <p:cNvPr id="11" name="Subtitle 2">
            <a:extLst>
              <a:ext uri="{FF2B5EF4-FFF2-40B4-BE49-F238E27FC236}">
                <a16:creationId xmlns:a16="http://schemas.microsoft.com/office/drawing/2014/main" id="{B0C65956-9A67-4474-BAC5-E2514F4C0827}"/>
              </a:ext>
            </a:extLst>
          </p:cNvPr>
          <p:cNvSpPr txBox="1">
            <a:spLocks/>
          </p:cNvSpPr>
          <p:nvPr userDrawn="1"/>
        </p:nvSpPr>
        <p:spPr>
          <a:xfrm>
            <a:off x="7899399" y="1765678"/>
            <a:ext cx="3932599" cy="507831"/>
          </a:xfrm>
          <a:prstGeom prst="rect">
            <a:avLst/>
          </a:prstGeom>
        </p:spPr>
        <p:txBody>
          <a:bodyPr vert="horz" wrap="square" lIns="91440" tIns="45720" rIns="91440" bIns="45720" rtlCol="0" anchor="b">
            <a:sp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500" spc="100" baseline="0" dirty="0"/>
              <a:t>FOR FURTHER INFORMATION</a:t>
            </a:r>
            <a:br>
              <a:rPr lang="en-US" sz="1500" spc="100" baseline="0" dirty="0"/>
            </a:br>
            <a:r>
              <a:rPr lang="en-US" sz="1500" spc="100" baseline="0" dirty="0"/>
              <a:t>PLEASE CONTACT:</a:t>
            </a:r>
            <a:endParaRPr lang="en-NZ" sz="1500" spc="100" baseline="0" dirty="0"/>
          </a:p>
        </p:txBody>
      </p:sp>
      <p:sp>
        <p:nvSpPr>
          <p:cNvPr id="18" name="Subtitle 2">
            <a:extLst>
              <a:ext uri="{FF2B5EF4-FFF2-40B4-BE49-F238E27FC236}">
                <a16:creationId xmlns:a16="http://schemas.microsoft.com/office/drawing/2014/main" id="{C6E0C620-455F-4101-90D4-A670C2CFD535}"/>
              </a:ext>
            </a:extLst>
          </p:cNvPr>
          <p:cNvSpPr txBox="1">
            <a:spLocks/>
          </p:cNvSpPr>
          <p:nvPr userDrawn="1"/>
        </p:nvSpPr>
        <p:spPr>
          <a:xfrm>
            <a:off x="7899399" y="3864184"/>
            <a:ext cx="3932599" cy="940770"/>
          </a:xfrm>
          <a:prstGeom prst="rect">
            <a:avLst/>
          </a:prstGeom>
        </p:spPr>
        <p:txBody>
          <a:bodyPr vert="horz" wrap="square" lIns="91440" tIns="45720" rIns="91440" bIns="4572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1800" kern="120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spcBef>
                <a:spcPts val="200"/>
              </a:spcBef>
            </a:pPr>
            <a:r>
              <a:rPr lang="en-NZ" sz="1300" spc="0" baseline="0" dirty="0"/>
              <a:t>Kantar Public</a:t>
            </a:r>
          </a:p>
          <a:p>
            <a:pPr algn="l">
              <a:spcBef>
                <a:spcPts val="200"/>
              </a:spcBef>
            </a:pPr>
            <a:r>
              <a:rPr lang="en-NZ" sz="1300" spc="0" baseline="0" dirty="0"/>
              <a:t>Level 9, 101 Lambton Quay</a:t>
            </a:r>
          </a:p>
          <a:p>
            <a:pPr algn="l">
              <a:spcBef>
                <a:spcPts val="200"/>
              </a:spcBef>
            </a:pPr>
            <a:r>
              <a:rPr lang="en-NZ" sz="1300" spc="0" baseline="0" dirty="0"/>
              <a:t>Wellington 6011</a:t>
            </a:r>
          </a:p>
          <a:p>
            <a:pPr algn="l">
              <a:spcBef>
                <a:spcPts val="600"/>
              </a:spcBef>
            </a:pPr>
            <a:r>
              <a:rPr lang="en-US" sz="1300" u="sng" spc="0" baseline="0" dirty="0"/>
              <a:t>www.kantarpublic.com/nz</a:t>
            </a:r>
            <a:endParaRPr lang="en-NZ" sz="1300" u="sng" spc="0" baseline="0" dirty="0"/>
          </a:p>
        </p:txBody>
      </p:sp>
    </p:spTree>
    <p:extLst>
      <p:ext uri="{BB962C8B-B14F-4D97-AF65-F5344CB8AC3E}">
        <p14:creationId xmlns:p14="http://schemas.microsoft.com/office/powerpoint/2010/main" val="1602260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portant Inf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305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6477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70" r:id="rId5"/>
    <p:sldLayoutId id="2147483671" r:id="rId6"/>
    <p:sldLayoutId id="2147483674" r:id="rId7"/>
    <p:sldLayoutId id="2147483672" r:id="rId8"/>
    <p:sldLayoutId id="2147483669" r:id="rId9"/>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chart" Target="../charts/chart3.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2.xml"/><Relationship Id="rId4" Type="http://schemas.openxmlformats.org/officeDocument/2006/relationships/chart" Target="../charts/chart26.xml"/></Relationships>
</file>

<file path=ppt/slides/_rels/slide31.xml.rels><?xml version="1.0" encoding="UTF-8" standalone="yes"?>
<Relationships xmlns="http://schemas.openxmlformats.org/package/2006/relationships"><Relationship Id="rId2" Type="http://schemas.openxmlformats.org/officeDocument/2006/relationships/hyperlink" Target="mailto:nzinfo@kantarpublic.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820C14-532A-4671-9072-7C00217B2503}"/>
              </a:ext>
            </a:extLst>
          </p:cNvPr>
          <p:cNvSpPr>
            <a:spLocks noGrp="1"/>
          </p:cNvSpPr>
          <p:nvPr>
            <p:ph type="title"/>
          </p:nvPr>
        </p:nvSpPr>
        <p:spPr>
          <a:xfrm>
            <a:off x="360002" y="2109294"/>
            <a:ext cx="4995769" cy="1446550"/>
          </a:xfrm>
        </p:spPr>
        <p:txBody>
          <a:bodyPr/>
          <a:lstStyle/>
          <a:p>
            <a:r>
              <a:rPr lang="en-NZ" dirty="0"/>
              <a:t>Stakeholder research report</a:t>
            </a:r>
          </a:p>
        </p:txBody>
      </p:sp>
      <p:sp>
        <p:nvSpPr>
          <p:cNvPr id="8" name="Subtitle 7">
            <a:extLst>
              <a:ext uri="{FF2B5EF4-FFF2-40B4-BE49-F238E27FC236}">
                <a16:creationId xmlns:a16="http://schemas.microsoft.com/office/drawing/2014/main" id="{1961D162-A61A-4E7D-8D95-47E5AF2CBE97}"/>
              </a:ext>
            </a:extLst>
          </p:cNvPr>
          <p:cNvSpPr>
            <a:spLocks noGrp="1"/>
          </p:cNvSpPr>
          <p:nvPr>
            <p:ph type="subTitle" idx="1"/>
          </p:nvPr>
        </p:nvSpPr>
        <p:spPr/>
        <p:txBody>
          <a:bodyPr/>
          <a:lstStyle/>
          <a:p>
            <a:r>
              <a:rPr lang="en-NZ" dirty="0"/>
              <a:t>October 2023</a:t>
            </a:r>
          </a:p>
        </p:txBody>
      </p:sp>
    </p:spTree>
    <p:extLst>
      <p:ext uri="{BB962C8B-B14F-4D97-AF65-F5344CB8AC3E}">
        <p14:creationId xmlns:p14="http://schemas.microsoft.com/office/powerpoint/2010/main" val="3698601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53E7-70A8-BE65-205F-3F5857A94434}"/>
              </a:ext>
            </a:extLst>
          </p:cNvPr>
          <p:cNvSpPr>
            <a:spLocks noGrp="1"/>
          </p:cNvSpPr>
          <p:nvPr>
            <p:ph type="title"/>
          </p:nvPr>
        </p:nvSpPr>
        <p:spPr/>
        <p:txBody>
          <a:bodyPr>
            <a:noAutofit/>
          </a:bodyPr>
          <a:lstStyle/>
          <a:p>
            <a:r>
              <a:rPr lang="en-NZ" sz="1600" dirty="0"/>
              <a:t>Sustainability is an area that just 37% agree the Film Commission is doing a good job on supporting. However, a theme emerging from a follow-up question highlights that some do not see it as the NZFC’s role to push for sustainability. There is an expectation that the Commission provide education and resources, though some would like to see sustainability mandated.  </a:t>
            </a:r>
          </a:p>
        </p:txBody>
      </p:sp>
      <p:sp>
        <p:nvSpPr>
          <p:cNvPr id="5" name="Footer Placeholder 3">
            <a:extLst>
              <a:ext uri="{FF2B5EF4-FFF2-40B4-BE49-F238E27FC236}">
                <a16:creationId xmlns:a16="http://schemas.microsoft.com/office/drawing/2014/main" id="{11B799AB-D0CB-111B-E7E8-05B21300FAD7}"/>
              </a:ext>
            </a:extLst>
          </p:cNvPr>
          <p:cNvSpPr txBox="1">
            <a:spLocks/>
          </p:cNvSpPr>
          <p:nvPr/>
        </p:nvSpPr>
        <p:spPr>
          <a:xfrm>
            <a:off x="216000" y="6415034"/>
            <a:ext cx="9251850" cy="338554"/>
          </a:xfrm>
          <a:prstGeom prst="rect">
            <a:avLst/>
          </a:prstGeom>
        </p:spPr>
        <p:txBody>
          <a:bodyPr wrap="square">
            <a:spAutoFit/>
          </a:bodyPr>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dirty="0"/>
              <a:t>Source: </a:t>
            </a:r>
            <a:r>
              <a:rPr lang="en-GB" dirty="0"/>
              <a:t>Q10. What do you think the Film Commission could do to support the screen sector to adopt more environmentally sustainable practices?</a:t>
            </a:r>
          </a:p>
          <a:p>
            <a:r>
              <a:rPr lang="en-GB" dirty="0"/>
              <a:t>Answered by those who do not ‘strongly agree’ that the NZFC supports the screen sector to adopt more environmentally sustainable practices</a:t>
            </a:r>
          </a:p>
        </p:txBody>
      </p:sp>
      <p:graphicFrame>
        <p:nvGraphicFramePr>
          <p:cNvPr id="7" name="Table 9">
            <a:extLst>
              <a:ext uri="{FF2B5EF4-FFF2-40B4-BE49-F238E27FC236}">
                <a16:creationId xmlns:a16="http://schemas.microsoft.com/office/drawing/2014/main" id="{A93E4D03-DFFA-68CB-A518-401B15D4421D}"/>
              </a:ext>
            </a:extLst>
          </p:cNvPr>
          <p:cNvGraphicFramePr>
            <a:graphicFrameLocks noGrp="1"/>
          </p:cNvGraphicFramePr>
          <p:nvPr>
            <p:extLst>
              <p:ext uri="{D42A27DB-BD31-4B8C-83A1-F6EECF244321}">
                <p14:modId xmlns:p14="http://schemas.microsoft.com/office/powerpoint/2010/main" val="1346344704"/>
              </p:ext>
            </p:extLst>
          </p:nvPr>
        </p:nvGraphicFramePr>
        <p:xfrm>
          <a:off x="359999" y="2324364"/>
          <a:ext cx="3617921" cy="3739986"/>
        </p:xfrm>
        <a:graphic>
          <a:graphicData uri="http://schemas.openxmlformats.org/drawingml/2006/table">
            <a:tbl>
              <a:tblPr firstRow="1" bandRow="1">
                <a:tableStyleId>{5C22544A-7EE6-4342-B048-85BDC9FD1C3A}</a:tableStyleId>
              </a:tblPr>
              <a:tblGrid>
                <a:gridCol w="3617921">
                  <a:extLst>
                    <a:ext uri="{9D8B030D-6E8A-4147-A177-3AD203B41FA5}">
                      <a16:colId xmlns:a16="http://schemas.microsoft.com/office/drawing/2014/main" val="2110568564"/>
                    </a:ext>
                  </a:extLst>
                </a:gridCol>
              </a:tblGrid>
              <a:tr h="94322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Make productions pay for their waste and adopt cleaner practices. Ensure they have a waste management can for old sets and toxic waste.</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0000"/>
                      </a:schemeClr>
                    </a:solidFill>
                  </a:tcPr>
                </a:tc>
                <a:extLst>
                  <a:ext uri="{0D108BD9-81ED-4DB2-BD59-A6C34878D82A}">
                    <a16:rowId xmlns:a16="http://schemas.microsoft.com/office/drawing/2014/main" val="2162908267"/>
                  </a:ext>
                </a:extLst>
              </a:tr>
              <a:tr h="93314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Make it mandatory to have an environmental plan/carbon counting for productions and allow additional funding for this and offsetting.</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0000"/>
                      </a:schemeClr>
                    </a:solidFill>
                  </a:tcPr>
                </a:tc>
                <a:extLst>
                  <a:ext uri="{0D108BD9-81ED-4DB2-BD59-A6C34878D82A}">
                    <a16:rowId xmlns:a16="http://schemas.microsoft.com/office/drawing/2014/main" val="1323766460"/>
                  </a:ext>
                </a:extLst>
              </a:tr>
              <a:tr h="107986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All funding is contracted to deliver certain Green outcomes that are measurable environment processes, e.g., green prescriptions by doctors  - support guilds to have sustainable best practices hui several times a year.</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0000"/>
                      </a:schemeClr>
                    </a:solidFill>
                  </a:tcPr>
                </a:tc>
                <a:extLst>
                  <a:ext uri="{0D108BD9-81ED-4DB2-BD59-A6C34878D82A}">
                    <a16:rowId xmlns:a16="http://schemas.microsoft.com/office/drawing/2014/main" val="442568517"/>
                  </a:ext>
                </a:extLst>
              </a:tr>
              <a:tr h="78374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Ensure sustainability co-ordinators are budgeted for in every NZFC funded production.</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0000"/>
                      </a:schemeClr>
                    </a:solidFill>
                  </a:tcPr>
                </a:tc>
                <a:extLst>
                  <a:ext uri="{0D108BD9-81ED-4DB2-BD59-A6C34878D82A}">
                    <a16:rowId xmlns:a16="http://schemas.microsoft.com/office/drawing/2014/main" val="1060788413"/>
                  </a:ext>
                </a:extLst>
              </a:tr>
            </a:tbl>
          </a:graphicData>
        </a:graphic>
      </p:graphicFrame>
      <p:sp>
        <p:nvSpPr>
          <p:cNvPr id="8" name="TextBox 7">
            <a:extLst>
              <a:ext uri="{FF2B5EF4-FFF2-40B4-BE49-F238E27FC236}">
                <a16:creationId xmlns:a16="http://schemas.microsoft.com/office/drawing/2014/main" id="{4DBBD356-AB6F-7306-6C69-CEC935C9081B}"/>
              </a:ext>
            </a:extLst>
          </p:cNvPr>
          <p:cNvSpPr txBox="1"/>
          <p:nvPr/>
        </p:nvSpPr>
        <p:spPr>
          <a:xfrm>
            <a:off x="359998" y="1718266"/>
            <a:ext cx="3621451" cy="338554"/>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Mandate sustainability</a:t>
            </a:r>
          </a:p>
        </p:txBody>
      </p:sp>
      <p:sp>
        <p:nvSpPr>
          <p:cNvPr id="9" name="TextBox 8">
            <a:extLst>
              <a:ext uri="{FF2B5EF4-FFF2-40B4-BE49-F238E27FC236}">
                <a16:creationId xmlns:a16="http://schemas.microsoft.com/office/drawing/2014/main" id="{73E382F2-3470-2958-6612-5AE96EA295FB}"/>
              </a:ext>
            </a:extLst>
          </p:cNvPr>
          <p:cNvSpPr txBox="1"/>
          <p:nvPr/>
        </p:nvSpPr>
        <p:spPr>
          <a:xfrm>
            <a:off x="4272952" y="1718266"/>
            <a:ext cx="3646096" cy="338554"/>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latin typeface="Arial" panose="020B0604020202020204" pitchFamily="34" charset="0"/>
              </a:rPr>
              <a:t>Believe it is not the role of NZFC</a:t>
            </a:r>
            <a:endPar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E7A47327-8C62-34FC-00FD-C86AF73D1EFC}"/>
              </a:ext>
            </a:extLst>
          </p:cNvPr>
          <p:cNvSpPr txBox="1"/>
          <p:nvPr/>
        </p:nvSpPr>
        <p:spPr>
          <a:xfrm>
            <a:off x="8210550" y="1718266"/>
            <a:ext cx="3646096" cy="338554"/>
          </a:xfrm>
          <a:prstGeom prst="rect">
            <a:avLst/>
          </a:prstGeom>
          <a:solidFill>
            <a:schemeClr val="accent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Educate and inform</a:t>
            </a:r>
          </a:p>
        </p:txBody>
      </p:sp>
      <p:graphicFrame>
        <p:nvGraphicFramePr>
          <p:cNvPr id="14" name="Table 9">
            <a:extLst>
              <a:ext uri="{FF2B5EF4-FFF2-40B4-BE49-F238E27FC236}">
                <a16:creationId xmlns:a16="http://schemas.microsoft.com/office/drawing/2014/main" id="{13FA39D1-3ABB-D888-25B8-E59CE6212381}"/>
              </a:ext>
            </a:extLst>
          </p:cNvPr>
          <p:cNvGraphicFramePr>
            <a:graphicFrameLocks noGrp="1"/>
          </p:cNvGraphicFramePr>
          <p:nvPr>
            <p:extLst>
              <p:ext uri="{D42A27DB-BD31-4B8C-83A1-F6EECF244321}">
                <p14:modId xmlns:p14="http://schemas.microsoft.com/office/powerpoint/2010/main" val="3215781938"/>
              </p:ext>
            </p:extLst>
          </p:nvPr>
        </p:nvGraphicFramePr>
        <p:xfrm>
          <a:off x="4272952" y="2324364"/>
          <a:ext cx="3617921" cy="3739986"/>
        </p:xfrm>
        <a:graphic>
          <a:graphicData uri="http://schemas.openxmlformats.org/drawingml/2006/table">
            <a:tbl>
              <a:tblPr firstRow="1" bandRow="1">
                <a:tableStyleId>{5C22544A-7EE6-4342-B048-85BDC9FD1C3A}</a:tableStyleId>
              </a:tblPr>
              <a:tblGrid>
                <a:gridCol w="3617921">
                  <a:extLst>
                    <a:ext uri="{9D8B030D-6E8A-4147-A177-3AD203B41FA5}">
                      <a16:colId xmlns:a16="http://schemas.microsoft.com/office/drawing/2014/main" val="2110568564"/>
                    </a:ext>
                  </a:extLst>
                </a:gridCol>
              </a:tblGrid>
              <a:tr h="109600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This is not the remit of the Film Commission.  They should support it absolutely and encourage sustainability through levers in the rebate - but this is not the core business of this organisation.</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extLst>
                  <a:ext uri="{0D108BD9-81ED-4DB2-BD59-A6C34878D82A}">
                    <a16:rowId xmlns:a16="http://schemas.microsoft.com/office/drawing/2014/main" val="2162908267"/>
                  </a:ext>
                </a:extLst>
              </a:tr>
              <a:tr h="1417446">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I'm not sure this should be a driving concern for funding. This is something to be dealt with in wider government regulation and policy. To think the NZFC will have impact is narrow thinking that misunderstands how carbon emissions are systemically built into infrastructure at a societal level. </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extLst>
                  <a:ext uri="{0D108BD9-81ED-4DB2-BD59-A6C34878D82A}">
                    <a16:rowId xmlns:a16="http://schemas.microsoft.com/office/drawing/2014/main" val="1323766460"/>
                  </a:ext>
                </a:extLst>
              </a:tr>
              <a:tr h="1226531">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The first question is whether that is the Film Commission's role, or the producer's role.  While the Film Commission could ask producers to provide environmentally sustainable practice policies - will this just be a piece of paper to tick the box?</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extLst>
                  <a:ext uri="{0D108BD9-81ED-4DB2-BD59-A6C34878D82A}">
                    <a16:rowId xmlns:a16="http://schemas.microsoft.com/office/drawing/2014/main" val="442568517"/>
                  </a:ext>
                </a:extLst>
              </a:tr>
            </a:tbl>
          </a:graphicData>
        </a:graphic>
      </p:graphicFrame>
      <p:graphicFrame>
        <p:nvGraphicFramePr>
          <p:cNvPr id="15" name="Table 9">
            <a:extLst>
              <a:ext uri="{FF2B5EF4-FFF2-40B4-BE49-F238E27FC236}">
                <a16:creationId xmlns:a16="http://schemas.microsoft.com/office/drawing/2014/main" id="{D8A23703-BFD7-D067-7D1B-D7027B13DAAE}"/>
              </a:ext>
            </a:extLst>
          </p:cNvPr>
          <p:cNvGraphicFramePr>
            <a:graphicFrameLocks noGrp="1"/>
          </p:cNvGraphicFramePr>
          <p:nvPr>
            <p:extLst>
              <p:ext uri="{D42A27DB-BD31-4B8C-83A1-F6EECF244321}">
                <p14:modId xmlns:p14="http://schemas.microsoft.com/office/powerpoint/2010/main" val="352343784"/>
              </p:ext>
            </p:extLst>
          </p:nvPr>
        </p:nvGraphicFramePr>
        <p:xfrm>
          <a:off x="8238725" y="2324364"/>
          <a:ext cx="3617921" cy="3739986"/>
        </p:xfrm>
        <a:graphic>
          <a:graphicData uri="http://schemas.openxmlformats.org/drawingml/2006/table">
            <a:tbl>
              <a:tblPr firstRow="1" bandRow="1">
                <a:tableStyleId>{5C22544A-7EE6-4342-B048-85BDC9FD1C3A}</a:tableStyleId>
              </a:tblPr>
              <a:tblGrid>
                <a:gridCol w="3617921">
                  <a:extLst>
                    <a:ext uri="{9D8B030D-6E8A-4147-A177-3AD203B41FA5}">
                      <a16:colId xmlns:a16="http://schemas.microsoft.com/office/drawing/2014/main" val="2110568564"/>
                    </a:ext>
                  </a:extLst>
                </a:gridCol>
              </a:tblGrid>
              <a:tr h="10498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Include environmental sustainability for the screen sector information on its website, e.g., Greening the Screen and make mention of it in funding criteria.</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40000"/>
                      </a:schemeClr>
                    </a:solidFill>
                  </a:tcPr>
                </a:tc>
                <a:extLst>
                  <a:ext uri="{0D108BD9-81ED-4DB2-BD59-A6C34878D82A}">
                    <a16:rowId xmlns:a16="http://schemas.microsoft.com/office/drawing/2014/main" val="2162908267"/>
                  </a:ext>
                </a:extLst>
              </a:tr>
              <a:tr h="83106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Highlight and promote activities, movements or business that develop these practices for the screen industry. Feature links or tips on their website.</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40000"/>
                      </a:schemeClr>
                    </a:solidFill>
                  </a:tcPr>
                </a:tc>
                <a:extLst>
                  <a:ext uri="{0D108BD9-81ED-4DB2-BD59-A6C34878D82A}">
                    <a16:rowId xmlns:a16="http://schemas.microsoft.com/office/drawing/2014/main" val="1323766460"/>
                  </a:ext>
                </a:extLst>
              </a:tr>
              <a:tr h="7189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Suggest funding for Filmmakers to attend workshops to demystify sustainable practices in film/tv and understand its importance before the budgets are set.</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40000"/>
                      </a:schemeClr>
                    </a:solidFill>
                  </a:tcPr>
                </a:tc>
                <a:extLst>
                  <a:ext uri="{0D108BD9-81ED-4DB2-BD59-A6C34878D82A}">
                    <a16:rowId xmlns:a16="http://schemas.microsoft.com/office/drawing/2014/main" val="442568517"/>
                  </a:ext>
                </a:extLst>
              </a:tr>
              <a:tr h="10498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Support and acknowledge producer initiatives - the place to start is at the NZFC. …Research and acknowledge the many initiatives already happening in all sectors of the industry and the wider arts sector.</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40000"/>
                      </a:schemeClr>
                    </a:solidFill>
                  </a:tcPr>
                </a:tc>
                <a:extLst>
                  <a:ext uri="{0D108BD9-81ED-4DB2-BD59-A6C34878D82A}">
                    <a16:rowId xmlns:a16="http://schemas.microsoft.com/office/drawing/2014/main" val="1060788413"/>
                  </a:ext>
                </a:extLst>
              </a:tr>
            </a:tbl>
          </a:graphicData>
        </a:graphic>
      </p:graphicFrame>
      <p:sp>
        <p:nvSpPr>
          <p:cNvPr id="16" name="TextBox 15">
            <a:extLst>
              <a:ext uri="{FF2B5EF4-FFF2-40B4-BE49-F238E27FC236}">
                <a16:creationId xmlns:a16="http://schemas.microsoft.com/office/drawing/2014/main" id="{760C1AF8-85B1-FF8B-0205-FED1EC46D847}"/>
              </a:ext>
            </a:extLst>
          </p:cNvPr>
          <p:cNvSpPr txBox="1"/>
          <p:nvPr/>
        </p:nvSpPr>
        <p:spPr>
          <a:xfrm>
            <a:off x="226226" y="1294963"/>
            <a:ext cx="11739547" cy="276999"/>
          </a:xfrm>
          <a:prstGeom prst="rect">
            <a:avLst/>
          </a:prstGeom>
          <a:solidFill>
            <a:srgbClr val="000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200" dirty="0">
                <a:solidFill>
                  <a:srgbClr val="FFFFFF"/>
                </a:solidFill>
                <a:latin typeface="Arial" panose="020B0604020202020204" pitchFamily="34" charset="0"/>
              </a:rPr>
              <a:t>WHAT PEOPLE THINK THE FILM COMMISSION COULD DO TO SUPPORT THE SECTOR TO DEVELOP MORE ENVIRONMENTALLY SUSTAINABLE PRACTICES</a:t>
            </a:r>
            <a:endParaRPr kumimoji="0" lang="en-US" sz="12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3" name="Group 2">
            <a:extLst>
              <a:ext uri="{FF2B5EF4-FFF2-40B4-BE49-F238E27FC236}">
                <a16:creationId xmlns:a16="http://schemas.microsoft.com/office/drawing/2014/main" id="{56812EE4-2EE9-E31F-8480-0CFC5F86B389}"/>
              </a:ext>
            </a:extLst>
          </p:cNvPr>
          <p:cNvGrpSpPr/>
          <p:nvPr/>
        </p:nvGrpSpPr>
        <p:grpSpPr>
          <a:xfrm>
            <a:off x="4133850" y="1718266"/>
            <a:ext cx="3914775" cy="4364200"/>
            <a:chOff x="4133850" y="1690341"/>
            <a:chExt cx="3914775" cy="4027305"/>
          </a:xfrm>
        </p:grpSpPr>
        <p:cxnSp>
          <p:nvCxnSpPr>
            <p:cNvPr id="4" name="Straight Connector 3">
              <a:extLst>
                <a:ext uri="{FF2B5EF4-FFF2-40B4-BE49-F238E27FC236}">
                  <a16:creationId xmlns:a16="http://schemas.microsoft.com/office/drawing/2014/main" id="{2E3B41C4-478A-DB38-92B3-7B06A96F85FA}"/>
                </a:ext>
              </a:extLst>
            </p:cNvPr>
            <p:cNvCxnSpPr>
              <a:cxnSpLocks/>
            </p:cNvCxnSpPr>
            <p:nvPr/>
          </p:nvCxnSpPr>
          <p:spPr>
            <a:xfrm>
              <a:off x="4133850" y="1690341"/>
              <a:ext cx="0" cy="402730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5BB9873-F6B6-F841-C511-C803366BEFAB}"/>
                </a:ext>
              </a:extLst>
            </p:cNvPr>
            <p:cNvCxnSpPr>
              <a:cxnSpLocks/>
            </p:cNvCxnSpPr>
            <p:nvPr/>
          </p:nvCxnSpPr>
          <p:spPr>
            <a:xfrm>
              <a:off x="8048625" y="1692787"/>
              <a:ext cx="0" cy="402485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pic>
        <p:nvPicPr>
          <p:cNvPr id="17" name="Graphic 16">
            <a:extLst>
              <a:ext uri="{FF2B5EF4-FFF2-40B4-BE49-F238E27FC236}">
                <a16:creationId xmlns:a16="http://schemas.microsoft.com/office/drawing/2014/main" id="{E5CC48B4-042E-0ADB-61C7-432FF0CF79F8}"/>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51582" y="1979955"/>
            <a:ext cx="449762" cy="449762"/>
          </a:xfrm>
          <a:prstGeom prst="rect">
            <a:avLst/>
          </a:prstGeom>
        </p:spPr>
      </p:pic>
      <p:pic>
        <p:nvPicPr>
          <p:cNvPr id="18" name="Graphic 17">
            <a:extLst>
              <a:ext uri="{FF2B5EF4-FFF2-40B4-BE49-F238E27FC236}">
                <a16:creationId xmlns:a16="http://schemas.microsoft.com/office/drawing/2014/main" id="{FEB7E185-C67B-255E-668E-9F48ED4E090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57031" y="1979955"/>
            <a:ext cx="449762" cy="449762"/>
          </a:xfrm>
          <a:prstGeom prst="rect">
            <a:avLst/>
          </a:prstGeom>
        </p:spPr>
      </p:pic>
      <p:pic>
        <p:nvPicPr>
          <p:cNvPr id="19" name="Graphic 18">
            <a:extLst>
              <a:ext uri="{FF2B5EF4-FFF2-40B4-BE49-F238E27FC236}">
                <a16:creationId xmlns:a16="http://schemas.microsoft.com/office/drawing/2014/main" id="{7B984413-49E3-18D8-BD72-4190FA48AAFC}"/>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762480" y="1979955"/>
            <a:ext cx="449762" cy="449762"/>
          </a:xfrm>
          <a:prstGeom prst="rect">
            <a:avLst/>
          </a:prstGeom>
        </p:spPr>
      </p:pic>
    </p:spTree>
    <p:extLst>
      <p:ext uri="{BB962C8B-B14F-4D97-AF65-F5344CB8AC3E}">
        <p14:creationId xmlns:p14="http://schemas.microsoft.com/office/powerpoint/2010/main" val="190743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AFDA34-DE18-A828-664C-C9D278F14317}"/>
              </a:ext>
            </a:extLst>
          </p:cNvPr>
          <p:cNvSpPr/>
          <p:nvPr/>
        </p:nvSpPr>
        <p:spPr>
          <a:xfrm>
            <a:off x="216000" y="1221555"/>
            <a:ext cx="11760000" cy="5232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3DDCC2F5-CF5E-1E5A-F4B1-F21125EBEB7F}"/>
              </a:ext>
            </a:extLst>
          </p:cNvPr>
          <p:cNvSpPr>
            <a:spLocks noGrp="1"/>
          </p:cNvSpPr>
          <p:nvPr>
            <p:ph type="title"/>
          </p:nvPr>
        </p:nvSpPr>
        <p:spPr/>
        <p:txBody>
          <a:bodyPr>
            <a:normAutofit/>
          </a:bodyPr>
          <a:lstStyle/>
          <a:p>
            <a:r>
              <a:rPr lang="en-NZ" sz="1800" dirty="0"/>
              <a:t>When asked what the Film Commission does well, support – both professional and financial – are the two main themes that emerged from comments.</a:t>
            </a:r>
          </a:p>
        </p:txBody>
      </p:sp>
      <p:graphicFrame>
        <p:nvGraphicFramePr>
          <p:cNvPr id="10" name="Chart 9">
            <a:extLst>
              <a:ext uri="{FF2B5EF4-FFF2-40B4-BE49-F238E27FC236}">
                <a16:creationId xmlns:a16="http://schemas.microsoft.com/office/drawing/2014/main" id="{3CA6DCA7-87D0-F70D-DAB3-92B433FA141C}"/>
              </a:ext>
            </a:extLst>
          </p:cNvPr>
          <p:cNvGraphicFramePr/>
          <p:nvPr>
            <p:extLst>
              <p:ext uri="{D42A27DB-BD31-4B8C-83A1-F6EECF244321}">
                <p14:modId xmlns:p14="http://schemas.microsoft.com/office/powerpoint/2010/main" val="2109326741"/>
              </p:ext>
            </p:extLst>
          </p:nvPr>
        </p:nvGraphicFramePr>
        <p:xfrm>
          <a:off x="112453" y="1725260"/>
          <a:ext cx="11496014" cy="44364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7AD62356-0264-C136-F0F8-68297C456DAF}"/>
              </a:ext>
            </a:extLst>
          </p:cNvPr>
          <p:cNvGraphicFramePr/>
          <p:nvPr>
            <p:extLst>
              <p:ext uri="{D42A27DB-BD31-4B8C-83A1-F6EECF244321}">
                <p14:modId xmlns:p14="http://schemas.microsoft.com/office/powerpoint/2010/main" val="2459970026"/>
              </p:ext>
            </p:extLst>
          </p:nvPr>
        </p:nvGraphicFramePr>
        <p:xfrm>
          <a:off x="5371008" y="1725260"/>
          <a:ext cx="11496014" cy="443640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D1031DF-7899-6306-59D8-26A21A4348C2}"/>
              </a:ext>
            </a:extLst>
          </p:cNvPr>
          <p:cNvSpPr txBox="1"/>
          <p:nvPr/>
        </p:nvSpPr>
        <p:spPr>
          <a:xfrm>
            <a:off x="481545" y="1257607"/>
            <a:ext cx="11479473" cy="492443"/>
          </a:xfrm>
          <a:prstGeom prst="rect">
            <a:avLst/>
          </a:prstGeom>
          <a:noFill/>
        </p:spPr>
        <p:txBody>
          <a:bodyPr wrap="square">
            <a:spAutoFit/>
          </a:bodyPr>
          <a:lstStyle/>
          <a:p>
            <a:pPr algn="ctr"/>
            <a:r>
              <a:rPr lang="en-NZ" sz="1400" dirty="0">
                <a:solidFill>
                  <a:schemeClr val="bg1"/>
                </a:solidFill>
              </a:rPr>
              <a:t>What is the Film Commission doing well?</a:t>
            </a:r>
          </a:p>
          <a:p>
            <a:pPr algn="ctr"/>
            <a:r>
              <a:rPr lang="en-NZ" sz="1100" dirty="0">
                <a:solidFill>
                  <a:schemeClr val="bg1"/>
                </a:solidFill>
              </a:rPr>
              <a:t>(Open-ended responses coded into themes)</a:t>
            </a:r>
          </a:p>
        </p:txBody>
      </p:sp>
      <p:sp>
        <p:nvSpPr>
          <p:cNvPr id="16" name="Footer Placeholder 3">
            <a:extLst>
              <a:ext uri="{FF2B5EF4-FFF2-40B4-BE49-F238E27FC236}">
                <a16:creationId xmlns:a16="http://schemas.microsoft.com/office/drawing/2014/main" id="{9D61D7DB-A4D5-91AA-E54F-349C67DBA1A6}"/>
              </a:ext>
            </a:extLst>
          </p:cNvPr>
          <p:cNvSpPr>
            <a:spLocks noGrp="1"/>
          </p:cNvSpPr>
          <p:nvPr>
            <p:ph type="ftr" sz="quarter" idx="11"/>
          </p:nvPr>
        </p:nvSpPr>
        <p:spPr>
          <a:xfrm>
            <a:off x="216000" y="6415034"/>
            <a:ext cx="9251850" cy="338554"/>
          </a:xfrm>
        </p:spPr>
        <p:txBody>
          <a:bodyPr/>
          <a:lstStyle/>
          <a:p>
            <a:r>
              <a:rPr lang="en-NZ" dirty="0"/>
              <a:t>Source: </a:t>
            </a:r>
            <a:r>
              <a:rPr lang="en-GB" dirty="0"/>
              <a:t>Q3. Thinking about the last two years, what do you think the Film Commission has been doing well and what do you think the Film Commission needs to improve on?</a:t>
            </a:r>
          </a:p>
          <a:p>
            <a:r>
              <a:rPr lang="en-NZ" dirty="0"/>
              <a:t>Sample size: All stakeholders able to provide an opinion, n=107. Excludes don’t know / not applicable responses.</a:t>
            </a:r>
          </a:p>
        </p:txBody>
      </p:sp>
      <p:sp>
        <p:nvSpPr>
          <p:cNvPr id="17" name="TextBox 16">
            <a:extLst>
              <a:ext uri="{FF2B5EF4-FFF2-40B4-BE49-F238E27FC236}">
                <a16:creationId xmlns:a16="http://schemas.microsoft.com/office/drawing/2014/main" id="{3FDED5D9-0F88-90CD-EDF9-0B604E5E6661}"/>
              </a:ext>
            </a:extLst>
          </p:cNvPr>
          <p:cNvSpPr txBox="1"/>
          <p:nvPr/>
        </p:nvSpPr>
        <p:spPr>
          <a:xfrm>
            <a:off x="216000" y="1744775"/>
            <a:ext cx="11760000" cy="276999"/>
          </a:xfrm>
          <a:prstGeom prst="rect">
            <a:avLst/>
          </a:prstGeom>
          <a:noFill/>
        </p:spPr>
        <p:txBody>
          <a:bodyPr wrap="square">
            <a:spAutoFit/>
          </a:bodyPr>
          <a:lstStyle/>
          <a:p>
            <a:pPr algn="ctr"/>
            <a:r>
              <a:rPr lang="en-NZ" sz="1200" i="1" dirty="0"/>
              <a:t>Shows only those themes achieving 4% or more</a:t>
            </a:r>
          </a:p>
        </p:txBody>
      </p:sp>
    </p:spTree>
    <p:extLst>
      <p:ext uri="{BB962C8B-B14F-4D97-AF65-F5344CB8AC3E}">
        <p14:creationId xmlns:p14="http://schemas.microsoft.com/office/powerpoint/2010/main" val="1131907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CAAB-6621-C6F9-3D15-D875BF060B9B}"/>
              </a:ext>
            </a:extLst>
          </p:cNvPr>
          <p:cNvSpPr>
            <a:spLocks noGrp="1"/>
          </p:cNvSpPr>
          <p:nvPr>
            <p:ph type="title"/>
          </p:nvPr>
        </p:nvSpPr>
        <p:spPr/>
        <p:txBody>
          <a:bodyPr>
            <a:normAutofit/>
          </a:bodyPr>
          <a:lstStyle/>
          <a:p>
            <a:r>
              <a:rPr lang="en-NZ" sz="1800" dirty="0"/>
              <a:t>What they said: Comments relating to the top areas where the Film Commission is seen to be doing well …</a:t>
            </a:r>
          </a:p>
        </p:txBody>
      </p:sp>
      <p:sp>
        <p:nvSpPr>
          <p:cNvPr id="5" name="Footer Placeholder 3">
            <a:extLst>
              <a:ext uri="{FF2B5EF4-FFF2-40B4-BE49-F238E27FC236}">
                <a16:creationId xmlns:a16="http://schemas.microsoft.com/office/drawing/2014/main" id="{3B2947F6-9317-7686-3AA2-26B26C7BE8EC}"/>
              </a:ext>
            </a:extLst>
          </p:cNvPr>
          <p:cNvSpPr>
            <a:spLocks noGrp="1"/>
          </p:cNvSpPr>
          <p:nvPr>
            <p:ph type="ftr" sz="quarter" idx="11"/>
          </p:nvPr>
        </p:nvSpPr>
        <p:spPr>
          <a:xfrm>
            <a:off x="216000" y="6415034"/>
            <a:ext cx="9251850" cy="338554"/>
          </a:xfrm>
        </p:spPr>
        <p:txBody>
          <a:bodyPr/>
          <a:lstStyle/>
          <a:p>
            <a:r>
              <a:rPr lang="en-NZ" dirty="0"/>
              <a:t>Source: </a:t>
            </a:r>
            <a:r>
              <a:rPr lang="en-GB" dirty="0"/>
              <a:t>Q3. Thinking about the last two years, what do you think the Film Commission has been doing well and what do you think the Film Commission needs to improve on?</a:t>
            </a:r>
          </a:p>
          <a:p>
            <a:r>
              <a:rPr lang="en-NZ" dirty="0"/>
              <a:t>Sample size: All stakeholders able to provide an opinion, n=107. Excludes don’t know / not applicable responses.</a:t>
            </a:r>
          </a:p>
        </p:txBody>
      </p:sp>
      <p:sp>
        <p:nvSpPr>
          <p:cNvPr id="6" name="Rectangle 5">
            <a:extLst>
              <a:ext uri="{FF2B5EF4-FFF2-40B4-BE49-F238E27FC236}">
                <a16:creationId xmlns:a16="http://schemas.microsoft.com/office/drawing/2014/main" id="{8CEB5F70-774F-18FA-AB4D-085119FF0775}"/>
              </a:ext>
            </a:extLst>
          </p:cNvPr>
          <p:cNvSpPr/>
          <p:nvPr/>
        </p:nvSpPr>
        <p:spPr>
          <a:xfrm>
            <a:off x="1254224" y="1441571"/>
            <a:ext cx="2536725" cy="4851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Good support</a:t>
            </a:r>
          </a:p>
        </p:txBody>
      </p:sp>
      <p:sp>
        <p:nvSpPr>
          <p:cNvPr id="7" name="Oval 6">
            <a:extLst>
              <a:ext uri="{FF2B5EF4-FFF2-40B4-BE49-F238E27FC236}">
                <a16:creationId xmlns:a16="http://schemas.microsoft.com/office/drawing/2014/main" id="{77C2AA8C-603D-9B1D-EFBD-48F229338951}"/>
              </a:ext>
            </a:extLst>
          </p:cNvPr>
          <p:cNvSpPr/>
          <p:nvPr/>
        </p:nvSpPr>
        <p:spPr bwMode="ltGray">
          <a:xfrm>
            <a:off x="216000" y="1296000"/>
            <a:ext cx="776319" cy="77631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pic>
        <p:nvPicPr>
          <p:cNvPr id="8" name="Graphic 7">
            <a:extLst>
              <a:ext uri="{FF2B5EF4-FFF2-40B4-BE49-F238E27FC236}">
                <a16:creationId xmlns:a16="http://schemas.microsoft.com/office/drawing/2014/main" id="{66338DDF-55B8-6E66-051D-F7A2FDA3A66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3188" y="1378255"/>
            <a:ext cx="617864" cy="617864"/>
          </a:xfrm>
          <a:prstGeom prst="rect">
            <a:avLst/>
          </a:prstGeom>
        </p:spPr>
      </p:pic>
      <p:graphicFrame>
        <p:nvGraphicFramePr>
          <p:cNvPr id="9" name="Table 8">
            <a:extLst>
              <a:ext uri="{FF2B5EF4-FFF2-40B4-BE49-F238E27FC236}">
                <a16:creationId xmlns:a16="http://schemas.microsoft.com/office/drawing/2014/main" id="{8E0A42C1-7221-6FE4-7A89-B86406F511E0}"/>
              </a:ext>
            </a:extLst>
          </p:cNvPr>
          <p:cNvGraphicFramePr>
            <a:graphicFrameLocks noGrp="1"/>
          </p:cNvGraphicFramePr>
          <p:nvPr>
            <p:extLst>
              <p:ext uri="{D42A27DB-BD31-4B8C-83A1-F6EECF244321}">
                <p14:modId xmlns:p14="http://schemas.microsoft.com/office/powerpoint/2010/main" val="2431585178"/>
              </p:ext>
            </p:extLst>
          </p:nvPr>
        </p:nvGraphicFramePr>
        <p:xfrm>
          <a:off x="1254224" y="2043743"/>
          <a:ext cx="2536725" cy="4178220"/>
        </p:xfrm>
        <a:graphic>
          <a:graphicData uri="http://schemas.openxmlformats.org/drawingml/2006/table">
            <a:tbl>
              <a:tblPr firstRow="1" bandRow="1">
                <a:tableStyleId>{5C22544A-7EE6-4342-B048-85BDC9FD1C3A}</a:tableStyleId>
              </a:tblPr>
              <a:tblGrid>
                <a:gridCol w="2536725">
                  <a:extLst>
                    <a:ext uri="{9D8B030D-6E8A-4147-A177-3AD203B41FA5}">
                      <a16:colId xmlns:a16="http://schemas.microsoft.com/office/drawing/2014/main" val="679920056"/>
                    </a:ext>
                  </a:extLst>
                </a:gridCol>
              </a:tblGrid>
              <a:tr h="1380363">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think the Film Commission is genuinely doing its best to help and support the industry. While I know some get frustrated, I have found them to be quick to address issues and respond with all staff doing the best job they can.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380363">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think the NZFC has supported film makers well during the very difficult time of COVID and has been as responsive as they can be within the governance framework to help people through a difficult time.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832278">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for talent development programmes, early development support, individual  professional development support.</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r h="411628">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have had excellent help and support around NZSPG productions.</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4833977"/>
                  </a:ext>
                </a:extLst>
              </a:tr>
            </a:tbl>
          </a:graphicData>
        </a:graphic>
      </p:graphicFrame>
      <p:sp>
        <p:nvSpPr>
          <p:cNvPr id="12" name="Rectangle 11">
            <a:extLst>
              <a:ext uri="{FF2B5EF4-FFF2-40B4-BE49-F238E27FC236}">
                <a16:creationId xmlns:a16="http://schemas.microsoft.com/office/drawing/2014/main" id="{3D67B293-E1F5-CD24-7858-92A6539E59C6}"/>
              </a:ext>
            </a:extLst>
          </p:cNvPr>
          <p:cNvSpPr/>
          <p:nvPr/>
        </p:nvSpPr>
        <p:spPr>
          <a:xfrm>
            <a:off x="3949799" y="1441571"/>
            <a:ext cx="2536725" cy="4851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Financial support</a:t>
            </a:r>
          </a:p>
        </p:txBody>
      </p:sp>
      <p:graphicFrame>
        <p:nvGraphicFramePr>
          <p:cNvPr id="13" name="Table 12">
            <a:extLst>
              <a:ext uri="{FF2B5EF4-FFF2-40B4-BE49-F238E27FC236}">
                <a16:creationId xmlns:a16="http://schemas.microsoft.com/office/drawing/2014/main" id="{6A143322-5E78-C82F-2473-8D2FD8C67F0A}"/>
              </a:ext>
            </a:extLst>
          </p:cNvPr>
          <p:cNvGraphicFramePr>
            <a:graphicFrameLocks noGrp="1"/>
          </p:cNvGraphicFramePr>
          <p:nvPr>
            <p:extLst>
              <p:ext uri="{D42A27DB-BD31-4B8C-83A1-F6EECF244321}">
                <p14:modId xmlns:p14="http://schemas.microsoft.com/office/powerpoint/2010/main" val="2916279356"/>
              </p:ext>
            </p:extLst>
          </p:nvPr>
        </p:nvGraphicFramePr>
        <p:xfrm>
          <a:off x="3949799" y="2043742"/>
          <a:ext cx="2536725" cy="4178219"/>
        </p:xfrm>
        <a:graphic>
          <a:graphicData uri="http://schemas.openxmlformats.org/drawingml/2006/table">
            <a:tbl>
              <a:tblPr firstRow="1" bandRow="1">
                <a:tableStyleId>{5C22544A-7EE6-4342-B048-85BDC9FD1C3A}</a:tableStyleId>
              </a:tblPr>
              <a:tblGrid>
                <a:gridCol w="2536725">
                  <a:extLst>
                    <a:ext uri="{9D8B030D-6E8A-4147-A177-3AD203B41FA5}">
                      <a16:colId xmlns:a16="http://schemas.microsoft.com/office/drawing/2014/main" val="679920056"/>
                    </a:ext>
                  </a:extLst>
                </a:gridCol>
              </a:tblGrid>
              <a:tr h="1102126">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Engaging with stakeholders, administrating public funds in an appropriate way, funding some great films.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357384">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a financial support for NZ Producers to make globally appealing content as the NZ broadcasters cannot provide much budget at all.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828265">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think the Premium Fund was a great initiative and has produced some great results.</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r h="890444">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financial support for filmmakers who are invited to international festivals, labs and development courses.</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4833977"/>
                  </a:ext>
                </a:extLst>
              </a:tr>
            </a:tbl>
          </a:graphicData>
        </a:graphic>
      </p:graphicFrame>
      <p:sp>
        <p:nvSpPr>
          <p:cNvPr id="14" name="Rectangle 13">
            <a:extLst>
              <a:ext uri="{FF2B5EF4-FFF2-40B4-BE49-F238E27FC236}">
                <a16:creationId xmlns:a16="http://schemas.microsoft.com/office/drawing/2014/main" id="{08721532-FFF3-5965-D372-58FFAECCD724}"/>
              </a:ext>
            </a:extLst>
          </p:cNvPr>
          <p:cNvSpPr/>
          <p:nvPr/>
        </p:nvSpPr>
        <p:spPr>
          <a:xfrm>
            <a:off x="6645374" y="1441571"/>
            <a:ext cx="2536725" cy="4851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International promotion</a:t>
            </a:r>
          </a:p>
        </p:txBody>
      </p:sp>
      <p:graphicFrame>
        <p:nvGraphicFramePr>
          <p:cNvPr id="15" name="Table 14">
            <a:extLst>
              <a:ext uri="{FF2B5EF4-FFF2-40B4-BE49-F238E27FC236}">
                <a16:creationId xmlns:a16="http://schemas.microsoft.com/office/drawing/2014/main" id="{3EE85E85-5594-76EE-7B08-2A22D24704CD}"/>
              </a:ext>
            </a:extLst>
          </p:cNvPr>
          <p:cNvGraphicFramePr>
            <a:graphicFrameLocks noGrp="1"/>
          </p:cNvGraphicFramePr>
          <p:nvPr>
            <p:extLst>
              <p:ext uri="{D42A27DB-BD31-4B8C-83A1-F6EECF244321}">
                <p14:modId xmlns:p14="http://schemas.microsoft.com/office/powerpoint/2010/main" val="4276553627"/>
              </p:ext>
            </p:extLst>
          </p:nvPr>
        </p:nvGraphicFramePr>
        <p:xfrm>
          <a:off x="6645374" y="2043744"/>
          <a:ext cx="2536725" cy="4178217"/>
        </p:xfrm>
        <a:graphic>
          <a:graphicData uri="http://schemas.openxmlformats.org/drawingml/2006/table">
            <a:tbl>
              <a:tblPr firstRow="1" bandRow="1">
                <a:tableStyleId>{5C22544A-7EE6-4342-B048-85BDC9FD1C3A}</a:tableStyleId>
              </a:tblPr>
              <a:tblGrid>
                <a:gridCol w="2536725">
                  <a:extLst>
                    <a:ext uri="{9D8B030D-6E8A-4147-A177-3AD203B41FA5}">
                      <a16:colId xmlns:a16="http://schemas.microsoft.com/office/drawing/2014/main" val="679920056"/>
                    </a:ext>
                  </a:extLst>
                </a:gridCol>
              </a:tblGrid>
              <a:tr h="1609855">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Overseas markets are where NZFC perform at their very best. They support Kiwi filmmakers on the ground, set up excellent meeting opportunities, and achieve visibility for NZ and NZ films which other comparable countries do not do. Bravo.</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282686">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Working hard to support NZ producers at markets. Maintaining a range of relationships with people/institutions/financiers/international producers who are interested in the NZ industry.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860226">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Flies the flag for Aotearoa films domestically and internationally.</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r h="425450">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Promoting NZ on the global stage.</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4833977"/>
                  </a:ext>
                </a:extLst>
              </a:tr>
            </a:tbl>
          </a:graphicData>
        </a:graphic>
      </p:graphicFrame>
      <p:sp>
        <p:nvSpPr>
          <p:cNvPr id="16" name="Rectangle 15">
            <a:extLst>
              <a:ext uri="{FF2B5EF4-FFF2-40B4-BE49-F238E27FC236}">
                <a16:creationId xmlns:a16="http://schemas.microsoft.com/office/drawing/2014/main" id="{AB680D40-267F-A6B8-BF4C-DDC7CF3C3096}"/>
              </a:ext>
            </a:extLst>
          </p:cNvPr>
          <p:cNvSpPr/>
          <p:nvPr/>
        </p:nvSpPr>
        <p:spPr>
          <a:xfrm>
            <a:off x="9340949" y="1441571"/>
            <a:ext cx="2536725" cy="4851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Friendly &amp; approachable</a:t>
            </a:r>
          </a:p>
        </p:txBody>
      </p:sp>
      <p:graphicFrame>
        <p:nvGraphicFramePr>
          <p:cNvPr id="17" name="Table 16">
            <a:extLst>
              <a:ext uri="{FF2B5EF4-FFF2-40B4-BE49-F238E27FC236}">
                <a16:creationId xmlns:a16="http://schemas.microsoft.com/office/drawing/2014/main" id="{E6415BD0-308A-9A47-1178-9C67C049DE29}"/>
              </a:ext>
            </a:extLst>
          </p:cNvPr>
          <p:cNvGraphicFramePr>
            <a:graphicFrameLocks noGrp="1"/>
          </p:cNvGraphicFramePr>
          <p:nvPr>
            <p:extLst>
              <p:ext uri="{D42A27DB-BD31-4B8C-83A1-F6EECF244321}">
                <p14:modId xmlns:p14="http://schemas.microsoft.com/office/powerpoint/2010/main" val="1534241322"/>
              </p:ext>
            </p:extLst>
          </p:nvPr>
        </p:nvGraphicFramePr>
        <p:xfrm>
          <a:off x="9340949" y="2043743"/>
          <a:ext cx="2536725" cy="4178216"/>
        </p:xfrm>
        <a:graphic>
          <a:graphicData uri="http://schemas.openxmlformats.org/drawingml/2006/table">
            <a:tbl>
              <a:tblPr firstRow="1" bandRow="1">
                <a:tableStyleId>{5C22544A-7EE6-4342-B048-85BDC9FD1C3A}</a:tableStyleId>
              </a:tblPr>
              <a:tblGrid>
                <a:gridCol w="2536725">
                  <a:extLst>
                    <a:ext uri="{9D8B030D-6E8A-4147-A177-3AD203B41FA5}">
                      <a16:colId xmlns:a16="http://schemas.microsoft.com/office/drawing/2014/main" val="679920056"/>
                    </a:ext>
                  </a:extLst>
                </a:gridCol>
              </a:tblGrid>
              <a:tr h="1511524">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Dealing with the NZFC during the film making process at every stage has been satisfying to say the least. The NZFC team, are all professionals and are  a joy to work with.</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204816">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appreciated their creative support and care. I felt like they understood what I was trying to do and were invested in supporting me.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1001285">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Staff are lovely to deal with; they all appear as genuinely caring for the producers and films they support; they are responsive to emails and approachable.</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r h="460591">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Genuine sense of caring and support beyond just the financials.</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4833977"/>
                  </a:ext>
                </a:extLst>
              </a:tr>
            </a:tbl>
          </a:graphicData>
        </a:graphic>
      </p:graphicFrame>
    </p:spTree>
    <p:extLst>
      <p:ext uri="{BB962C8B-B14F-4D97-AF65-F5344CB8AC3E}">
        <p14:creationId xmlns:p14="http://schemas.microsoft.com/office/powerpoint/2010/main" val="951878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3AFDA34-DE18-A828-664C-C9D278F14317}"/>
              </a:ext>
            </a:extLst>
          </p:cNvPr>
          <p:cNvSpPr/>
          <p:nvPr/>
        </p:nvSpPr>
        <p:spPr>
          <a:xfrm>
            <a:off x="216000" y="1221555"/>
            <a:ext cx="11760000" cy="5232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3DDCC2F5-CF5E-1E5A-F4B1-F21125EBEB7F}"/>
              </a:ext>
            </a:extLst>
          </p:cNvPr>
          <p:cNvSpPr>
            <a:spLocks noGrp="1"/>
          </p:cNvSpPr>
          <p:nvPr>
            <p:ph type="title"/>
          </p:nvPr>
        </p:nvSpPr>
        <p:spPr/>
        <p:txBody>
          <a:bodyPr>
            <a:normAutofit/>
          </a:bodyPr>
          <a:lstStyle/>
          <a:p>
            <a:r>
              <a:rPr lang="en-NZ" sz="1800" dirty="0"/>
              <a:t>When asked what the Film Commission needs to improve on support and funding were the two main themes again, followed closely by the need for better communication.</a:t>
            </a:r>
          </a:p>
        </p:txBody>
      </p:sp>
      <p:graphicFrame>
        <p:nvGraphicFramePr>
          <p:cNvPr id="10" name="Chart 9">
            <a:extLst>
              <a:ext uri="{FF2B5EF4-FFF2-40B4-BE49-F238E27FC236}">
                <a16:creationId xmlns:a16="http://schemas.microsoft.com/office/drawing/2014/main" id="{3CA6DCA7-87D0-F70D-DAB3-92B433FA141C}"/>
              </a:ext>
            </a:extLst>
          </p:cNvPr>
          <p:cNvGraphicFramePr/>
          <p:nvPr>
            <p:extLst>
              <p:ext uri="{D42A27DB-BD31-4B8C-83A1-F6EECF244321}">
                <p14:modId xmlns:p14="http://schemas.microsoft.com/office/powerpoint/2010/main" val="3350397847"/>
              </p:ext>
            </p:extLst>
          </p:nvPr>
        </p:nvGraphicFramePr>
        <p:xfrm>
          <a:off x="112453" y="1725260"/>
          <a:ext cx="11496014" cy="44364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7AD62356-0264-C136-F0F8-68297C456DAF}"/>
              </a:ext>
            </a:extLst>
          </p:cNvPr>
          <p:cNvGraphicFramePr/>
          <p:nvPr>
            <p:extLst>
              <p:ext uri="{D42A27DB-BD31-4B8C-83A1-F6EECF244321}">
                <p14:modId xmlns:p14="http://schemas.microsoft.com/office/powerpoint/2010/main" val="1953254616"/>
              </p:ext>
            </p:extLst>
          </p:nvPr>
        </p:nvGraphicFramePr>
        <p:xfrm>
          <a:off x="5371008" y="1725260"/>
          <a:ext cx="11496014" cy="4436403"/>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a:extLst>
              <a:ext uri="{FF2B5EF4-FFF2-40B4-BE49-F238E27FC236}">
                <a16:creationId xmlns:a16="http://schemas.microsoft.com/office/drawing/2014/main" id="{9D1031DF-7899-6306-59D8-26A21A4348C2}"/>
              </a:ext>
            </a:extLst>
          </p:cNvPr>
          <p:cNvSpPr txBox="1"/>
          <p:nvPr/>
        </p:nvSpPr>
        <p:spPr>
          <a:xfrm>
            <a:off x="481545" y="1257607"/>
            <a:ext cx="11479473" cy="492443"/>
          </a:xfrm>
          <a:prstGeom prst="rect">
            <a:avLst/>
          </a:prstGeom>
          <a:noFill/>
        </p:spPr>
        <p:txBody>
          <a:bodyPr wrap="square">
            <a:spAutoFit/>
          </a:bodyPr>
          <a:lstStyle/>
          <a:p>
            <a:pPr algn="ctr"/>
            <a:r>
              <a:rPr lang="en-NZ" sz="1400" dirty="0">
                <a:solidFill>
                  <a:schemeClr val="bg1"/>
                </a:solidFill>
              </a:rPr>
              <a:t>What does the Film Commission need to improve on?</a:t>
            </a:r>
          </a:p>
          <a:p>
            <a:pPr algn="ctr"/>
            <a:r>
              <a:rPr lang="en-NZ" sz="1100" dirty="0">
                <a:solidFill>
                  <a:schemeClr val="bg1"/>
                </a:solidFill>
              </a:rPr>
              <a:t>(Open-ended responses coded into themes)</a:t>
            </a:r>
          </a:p>
        </p:txBody>
      </p:sp>
      <p:sp>
        <p:nvSpPr>
          <p:cNvPr id="16" name="Footer Placeholder 3">
            <a:extLst>
              <a:ext uri="{FF2B5EF4-FFF2-40B4-BE49-F238E27FC236}">
                <a16:creationId xmlns:a16="http://schemas.microsoft.com/office/drawing/2014/main" id="{9D61D7DB-A4D5-91AA-E54F-349C67DBA1A6}"/>
              </a:ext>
            </a:extLst>
          </p:cNvPr>
          <p:cNvSpPr>
            <a:spLocks noGrp="1"/>
          </p:cNvSpPr>
          <p:nvPr>
            <p:ph type="ftr" sz="quarter" idx="11"/>
          </p:nvPr>
        </p:nvSpPr>
        <p:spPr>
          <a:xfrm>
            <a:off x="216000" y="6415034"/>
            <a:ext cx="9251850" cy="338554"/>
          </a:xfrm>
        </p:spPr>
        <p:txBody>
          <a:bodyPr/>
          <a:lstStyle/>
          <a:p>
            <a:r>
              <a:rPr lang="en-NZ" dirty="0"/>
              <a:t>Source: </a:t>
            </a:r>
            <a:r>
              <a:rPr lang="en-GB" dirty="0"/>
              <a:t>Q3. Thinking about the last two years, what do you think the Film Commission has been doing well and what do you think the Film Commission needs to improve on?</a:t>
            </a:r>
          </a:p>
          <a:p>
            <a:r>
              <a:rPr lang="en-NZ" dirty="0"/>
              <a:t>Sample size: All stakeholders able to provide an opinion, n=113. Excludes don’t know / not applicable responses.</a:t>
            </a:r>
          </a:p>
        </p:txBody>
      </p:sp>
      <p:sp>
        <p:nvSpPr>
          <p:cNvPr id="3" name="TextBox 2">
            <a:extLst>
              <a:ext uri="{FF2B5EF4-FFF2-40B4-BE49-F238E27FC236}">
                <a16:creationId xmlns:a16="http://schemas.microsoft.com/office/drawing/2014/main" id="{8DA291C5-D27D-D9B5-67C1-4C4C6D6718C5}"/>
              </a:ext>
            </a:extLst>
          </p:cNvPr>
          <p:cNvSpPr txBox="1"/>
          <p:nvPr/>
        </p:nvSpPr>
        <p:spPr>
          <a:xfrm>
            <a:off x="216000" y="1744775"/>
            <a:ext cx="11760000" cy="276999"/>
          </a:xfrm>
          <a:prstGeom prst="rect">
            <a:avLst/>
          </a:prstGeom>
          <a:noFill/>
        </p:spPr>
        <p:txBody>
          <a:bodyPr wrap="square">
            <a:spAutoFit/>
          </a:bodyPr>
          <a:lstStyle/>
          <a:p>
            <a:pPr algn="ctr"/>
            <a:r>
              <a:rPr lang="en-NZ" sz="1200" i="1" dirty="0"/>
              <a:t>Shows only those themes achieving 4% or more</a:t>
            </a:r>
          </a:p>
        </p:txBody>
      </p:sp>
    </p:spTree>
    <p:extLst>
      <p:ext uri="{BB962C8B-B14F-4D97-AF65-F5344CB8AC3E}">
        <p14:creationId xmlns:p14="http://schemas.microsoft.com/office/powerpoint/2010/main" val="3793345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FCAAB-6621-C6F9-3D15-D875BF060B9B}"/>
              </a:ext>
            </a:extLst>
          </p:cNvPr>
          <p:cNvSpPr>
            <a:spLocks noGrp="1"/>
          </p:cNvSpPr>
          <p:nvPr>
            <p:ph type="title"/>
          </p:nvPr>
        </p:nvSpPr>
        <p:spPr/>
        <p:txBody>
          <a:bodyPr>
            <a:normAutofit/>
          </a:bodyPr>
          <a:lstStyle/>
          <a:p>
            <a:r>
              <a:rPr lang="en-NZ" sz="1800" dirty="0"/>
              <a:t>What they said: Comments relating to the top areas where the Film Commission is seen to need improvement …</a:t>
            </a:r>
          </a:p>
        </p:txBody>
      </p:sp>
      <p:sp>
        <p:nvSpPr>
          <p:cNvPr id="5" name="Footer Placeholder 3">
            <a:extLst>
              <a:ext uri="{FF2B5EF4-FFF2-40B4-BE49-F238E27FC236}">
                <a16:creationId xmlns:a16="http://schemas.microsoft.com/office/drawing/2014/main" id="{3B2947F6-9317-7686-3AA2-26B26C7BE8EC}"/>
              </a:ext>
            </a:extLst>
          </p:cNvPr>
          <p:cNvSpPr>
            <a:spLocks noGrp="1"/>
          </p:cNvSpPr>
          <p:nvPr>
            <p:ph type="ftr" sz="quarter" idx="11"/>
          </p:nvPr>
        </p:nvSpPr>
        <p:spPr>
          <a:xfrm>
            <a:off x="216000" y="6415034"/>
            <a:ext cx="9251850" cy="338554"/>
          </a:xfrm>
        </p:spPr>
        <p:txBody>
          <a:bodyPr/>
          <a:lstStyle/>
          <a:p>
            <a:r>
              <a:rPr lang="en-NZ" dirty="0"/>
              <a:t>Source: </a:t>
            </a:r>
            <a:r>
              <a:rPr lang="en-GB" dirty="0"/>
              <a:t>Q3. Thinking about the last two years, what do you think the Film Commission has been doing well and what do you think the Film Commission needs to improve on?</a:t>
            </a:r>
          </a:p>
          <a:p>
            <a:r>
              <a:rPr lang="en-NZ" dirty="0"/>
              <a:t>Sample size: All stakeholders able to provide an opinion, n=107. Excludes don’t know / not applicable responses.</a:t>
            </a:r>
          </a:p>
        </p:txBody>
      </p:sp>
      <p:sp>
        <p:nvSpPr>
          <p:cNvPr id="6" name="Rectangle 5">
            <a:extLst>
              <a:ext uri="{FF2B5EF4-FFF2-40B4-BE49-F238E27FC236}">
                <a16:creationId xmlns:a16="http://schemas.microsoft.com/office/drawing/2014/main" id="{8CEB5F70-774F-18FA-AB4D-085119FF0775}"/>
              </a:ext>
            </a:extLst>
          </p:cNvPr>
          <p:cNvSpPr/>
          <p:nvPr/>
        </p:nvSpPr>
        <p:spPr>
          <a:xfrm>
            <a:off x="1254224" y="1441571"/>
            <a:ext cx="2536725" cy="4851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More support</a:t>
            </a:r>
          </a:p>
        </p:txBody>
      </p:sp>
      <p:sp>
        <p:nvSpPr>
          <p:cNvPr id="7" name="Oval 6">
            <a:extLst>
              <a:ext uri="{FF2B5EF4-FFF2-40B4-BE49-F238E27FC236}">
                <a16:creationId xmlns:a16="http://schemas.microsoft.com/office/drawing/2014/main" id="{77C2AA8C-603D-9B1D-EFBD-48F229338951}"/>
              </a:ext>
            </a:extLst>
          </p:cNvPr>
          <p:cNvSpPr/>
          <p:nvPr/>
        </p:nvSpPr>
        <p:spPr bwMode="ltGray">
          <a:xfrm>
            <a:off x="216000" y="1296000"/>
            <a:ext cx="776319" cy="776319"/>
          </a:xfrm>
          <a:prstGeom prst="ellipse">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endParaRPr lang="en-NZ" sz="1600" b="0" dirty="0" err="1"/>
          </a:p>
        </p:txBody>
      </p:sp>
      <p:pic>
        <p:nvPicPr>
          <p:cNvPr id="8" name="Graphic 7">
            <a:extLst>
              <a:ext uri="{FF2B5EF4-FFF2-40B4-BE49-F238E27FC236}">
                <a16:creationId xmlns:a16="http://schemas.microsoft.com/office/drawing/2014/main" id="{66338DDF-55B8-6E66-051D-F7A2FDA3A664}"/>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3188" y="1378255"/>
            <a:ext cx="617864" cy="617864"/>
          </a:xfrm>
          <a:prstGeom prst="rect">
            <a:avLst/>
          </a:prstGeom>
        </p:spPr>
      </p:pic>
      <p:graphicFrame>
        <p:nvGraphicFramePr>
          <p:cNvPr id="9" name="Table 8">
            <a:extLst>
              <a:ext uri="{FF2B5EF4-FFF2-40B4-BE49-F238E27FC236}">
                <a16:creationId xmlns:a16="http://schemas.microsoft.com/office/drawing/2014/main" id="{8E0A42C1-7221-6FE4-7A89-B86406F511E0}"/>
              </a:ext>
            </a:extLst>
          </p:cNvPr>
          <p:cNvGraphicFramePr>
            <a:graphicFrameLocks noGrp="1"/>
          </p:cNvGraphicFramePr>
          <p:nvPr>
            <p:extLst>
              <p:ext uri="{D42A27DB-BD31-4B8C-83A1-F6EECF244321}">
                <p14:modId xmlns:p14="http://schemas.microsoft.com/office/powerpoint/2010/main" val="3325261779"/>
              </p:ext>
            </p:extLst>
          </p:nvPr>
        </p:nvGraphicFramePr>
        <p:xfrm>
          <a:off x="1254224" y="2043743"/>
          <a:ext cx="2536725" cy="4098151"/>
        </p:xfrm>
        <a:graphic>
          <a:graphicData uri="http://schemas.openxmlformats.org/drawingml/2006/table">
            <a:tbl>
              <a:tblPr firstRow="1" bandRow="1">
                <a:tableStyleId>{5C22544A-7EE6-4342-B048-85BDC9FD1C3A}</a:tableStyleId>
              </a:tblPr>
              <a:tblGrid>
                <a:gridCol w="2536725">
                  <a:extLst>
                    <a:ext uri="{9D8B030D-6E8A-4147-A177-3AD203B41FA5}">
                      <a16:colId xmlns:a16="http://schemas.microsoft.com/office/drawing/2014/main" val="679920056"/>
                    </a:ext>
                  </a:extLst>
                </a:gridCol>
              </a:tblGrid>
              <a:tr h="1380363">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Supporting NZ screen businesses. I really don't think it's a priority for them and the outcome is growth for internationally owned multination screen business at a cost of sustainability for NZ owned screen businesses.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300294">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Supporting young and upcoming filmmakers not only with funding but in general. Helping navigating the film industry with more ease by providing support and encouragement within the industry.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832278">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Greater support for directors and writers during the feature film making process. It’s feels very producer focused.</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r h="411628">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Greater support, more flexibility, availability to discuss ways projects can be supported.</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4833977"/>
                  </a:ext>
                </a:extLst>
              </a:tr>
            </a:tbl>
          </a:graphicData>
        </a:graphic>
      </p:graphicFrame>
      <p:sp>
        <p:nvSpPr>
          <p:cNvPr id="12" name="Rectangle 11">
            <a:extLst>
              <a:ext uri="{FF2B5EF4-FFF2-40B4-BE49-F238E27FC236}">
                <a16:creationId xmlns:a16="http://schemas.microsoft.com/office/drawing/2014/main" id="{3D67B293-E1F5-CD24-7858-92A6539E59C6}"/>
              </a:ext>
            </a:extLst>
          </p:cNvPr>
          <p:cNvSpPr/>
          <p:nvPr/>
        </p:nvSpPr>
        <p:spPr>
          <a:xfrm>
            <a:off x="3949799" y="1441571"/>
            <a:ext cx="2536725" cy="4851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Access to funding</a:t>
            </a:r>
          </a:p>
        </p:txBody>
      </p:sp>
      <p:graphicFrame>
        <p:nvGraphicFramePr>
          <p:cNvPr id="13" name="Table 12">
            <a:extLst>
              <a:ext uri="{FF2B5EF4-FFF2-40B4-BE49-F238E27FC236}">
                <a16:creationId xmlns:a16="http://schemas.microsoft.com/office/drawing/2014/main" id="{6A143322-5E78-C82F-2473-8D2FD8C67F0A}"/>
              </a:ext>
            </a:extLst>
          </p:cNvPr>
          <p:cNvGraphicFramePr>
            <a:graphicFrameLocks noGrp="1"/>
          </p:cNvGraphicFramePr>
          <p:nvPr>
            <p:extLst>
              <p:ext uri="{D42A27DB-BD31-4B8C-83A1-F6EECF244321}">
                <p14:modId xmlns:p14="http://schemas.microsoft.com/office/powerpoint/2010/main" val="784796218"/>
              </p:ext>
            </p:extLst>
          </p:nvPr>
        </p:nvGraphicFramePr>
        <p:xfrm>
          <a:off x="3949799" y="2043742"/>
          <a:ext cx="2536725" cy="4098151"/>
        </p:xfrm>
        <a:graphic>
          <a:graphicData uri="http://schemas.openxmlformats.org/drawingml/2006/table">
            <a:tbl>
              <a:tblPr firstRow="1" bandRow="1">
                <a:tableStyleId>{5C22544A-7EE6-4342-B048-85BDC9FD1C3A}</a:tableStyleId>
              </a:tblPr>
              <a:tblGrid>
                <a:gridCol w="2536725">
                  <a:extLst>
                    <a:ext uri="{9D8B030D-6E8A-4147-A177-3AD203B41FA5}">
                      <a16:colId xmlns:a16="http://schemas.microsoft.com/office/drawing/2014/main" val="679920056"/>
                    </a:ext>
                  </a:extLst>
                </a:gridCol>
              </a:tblGrid>
              <a:tr h="1331016">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Simplifying the funding application process and updating the funding criteria to accurately reflect the changing media landscape over the last five years with the rise of streaming giants entering the market.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075010">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Funding good scripts, different voices, understanding the difference between their opinion and something that may actually be good.</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929739">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Access to funding, reviewing decisions made on funding,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eg</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all the same people seem to get funded. They seem to have favourites.</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r h="762386">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Less gate keeper role, they should understand the remit as a funding agency and not supposed guardians of NZ film.</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4833977"/>
                  </a:ext>
                </a:extLst>
              </a:tr>
            </a:tbl>
          </a:graphicData>
        </a:graphic>
      </p:graphicFrame>
      <p:sp>
        <p:nvSpPr>
          <p:cNvPr id="14" name="Rectangle 13">
            <a:extLst>
              <a:ext uri="{FF2B5EF4-FFF2-40B4-BE49-F238E27FC236}">
                <a16:creationId xmlns:a16="http://schemas.microsoft.com/office/drawing/2014/main" id="{08721532-FFF3-5965-D372-58FFAECCD724}"/>
              </a:ext>
            </a:extLst>
          </p:cNvPr>
          <p:cNvSpPr/>
          <p:nvPr/>
        </p:nvSpPr>
        <p:spPr>
          <a:xfrm>
            <a:off x="6645374" y="1441571"/>
            <a:ext cx="2536725" cy="4851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Better communication</a:t>
            </a:r>
          </a:p>
        </p:txBody>
      </p:sp>
      <p:graphicFrame>
        <p:nvGraphicFramePr>
          <p:cNvPr id="15" name="Table 14">
            <a:extLst>
              <a:ext uri="{FF2B5EF4-FFF2-40B4-BE49-F238E27FC236}">
                <a16:creationId xmlns:a16="http://schemas.microsoft.com/office/drawing/2014/main" id="{3EE85E85-5594-76EE-7B08-2A22D24704CD}"/>
              </a:ext>
            </a:extLst>
          </p:cNvPr>
          <p:cNvGraphicFramePr>
            <a:graphicFrameLocks noGrp="1"/>
          </p:cNvGraphicFramePr>
          <p:nvPr>
            <p:extLst>
              <p:ext uri="{D42A27DB-BD31-4B8C-83A1-F6EECF244321}">
                <p14:modId xmlns:p14="http://schemas.microsoft.com/office/powerpoint/2010/main" val="2805021773"/>
              </p:ext>
            </p:extLst>
          </p:nvPr>
        </p:nvGraphicFramePr>
        <p:xfrm>
          <a:off x="6645374" y="2043743"/>
          <a:ext cx="2536725" cy="4085023"/>
        </p:xfrm>
        <a:graphic>
          <a:graphicData uri="http://schemas.openxmlformats.org/drawingml/2006/table">
            <a:tbl>
              <a:tblPr firstRow="1" bandRow="1">
                <a:tableStyleId>{5C22544A-7EE6-4342-B048-85BDC9FD1C3A}</a:tableStyleId>
              </a:tblPr>
              <a:tblGrid>
                <a:gridCol w="2536725">
                  <a:extLst>
                    <a:ext uri="{9D8B030D-6E8A-4147-A177-3AD203B41FA5}">
                      <a16:colId xmlns:a16="http://schemas.microsoft.com/office/drawing/2014/main" val="679920056"/>
                    </a:ext>
                  </a:extLst>
                </a:gridCol>
              </a:tblGrid>
              <a:tr h="1380363">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 communication to NZ production service providers, include more transparency around international producer enquiries, engage more with local infrastructure providers, work more collaboratively with those competing with other countries.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329631">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calibre and experience of the [external] assessors fluctuates widely, as does the written feedback provided. Some assessors clearly have no idea how to feedback properly to creatives.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762000">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Poor to nil systems, overly bureaucratic, woeful communication &amp; terminally slow responses.</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r h="411628">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funding department support/advice offered is inconsistent and unreliable. </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4833977"/>
                  </a:ext>
                </a:extLst>
              </a:tr>
            </a:tbl>
          </a:graphicData>
        </a:graphic>
      </p:graphicFrame>
      <p:sp>
        <p:nvSpPr>
          <p:cNvPr id="16" name="Rectangle 15">
            <a:extLst>
              <a:ext uri="{FF2B5EF4-FFF2-40B4-BE49-F238E27FC236}">
                <a16:creationId xmlns:a16="http://schemas.microsoft.com/office/drawing/2014/main" id="{AB680D40-267F-A6B8-BF4C-DDC7CF3C3096}"/>
              </a:ext>
            </a:extLst>
          </p:cNvPr>
          <p:cNvSpPr/>
          <p:nvPr/>
        </p:nvSpPr>
        <p:spPr>
          <a:xfrm>
            <a:off x="9340949" y="1441571"/>
            <a:ext cx="2536725" cy="48517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Improve timeliness</a:t>
            </a:r>
          </a:p>
        </p:txBody>
      </p:sp>
      <p:graphicFrame>
        <p:nvGraphicFramePr>
          <p:cNvPr id="17" name="Table 16">
            <a:extLst>
              <a:ext uri="{FF2B5EF4-FFF2-40B4-BE49-F238E27FC236}">
                <a16:creationId xmlns:a16="http://schemas.microsoft.com/office/drawing/2014/main" id="{E6415BD0-308A-9A47-1178-9C67C049DE29}"/>
              </a:ext>
            </a:extLst>
          </p:cNvPr>
          <p:cNvGraphicFramePr>
            <a:graphicFrameLocks noGrp="1"/>
          </p:cNvGraphicFramePr>
          <p:nvPr>
            <p:extLst>
              <p:ext uri="{D42A27DB-BD31-4B8C-83A1-F6EECF244321}">
                <p14:modId xmlns:p14="http://schemas.microsoft.com/office/powerpoint/2010/main" val="3585754552"/>
              </p:ext>
            </p:extLst>
          </p:nvPr>
        </p:nvGraphicFramePr>
        <p:xfrm>
          <a:off x="9340949" y="2043743"/>
          <a:ext cx="2536725" cy="4089769"/>
        </p:xfrm>
        <a:graphic>
          <a:graphicData uri="http://schemas.openxmlformats.org/drawingml/2006/table">
            <a:tbl>
              <a:tblPr firstRow="1" bandRow="1">
                <a:tableStyleId>{5C22544A-7EE6-4342-B048-85BDC9FD1C3A}</a:tableStyleId>
              </a:tblPr>
              <a:tblGrid>
                <a:gridCol w="2536725">
                  <a:extLst>
                    <a:ext uri="{9D8B030D-6E8A-4147-A177-3AD203B41FA5}">
                      <a16:colId xmlns:a16="http://schemas.microsoft.com/office/drawing/2014/main" val="679920056"/>
                    </a:ext>
                  </a:extLst>
                </a:gridCol>
              </a:tblGrid>
              <a:tr h="1099507">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Slow, slow response times to emails. If you don't have certain relationships with and mobile numbers of the key staff you need to communicate with, there's a bit of silence.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380363">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main form of communication from most NZFC staff is email, and often these are received after 6pm on workdays. With many important updates, information about funding rounds, or opportunities appearing in our inboxes on a Friday evening.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832278">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Moving projects more quickly through development and into production. More streamlined pathways.  </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r h="411628">
                <a:tc>
                  <a: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Nothing happens in a timely manner. It is frustrating waiting for a contract, or an updated document.</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4833977"/>
                  </a:ext>
                </a:extLst>
              </a:tr>
            </a:tbl>
          </a:graphicData>
        </a:graphic>
      </p:graphicFrame>
    </p:spTree>
    <p:extLst>
      <p:ext uri="{BB962C8B-B14F-4D97-AF65-F5344CB8AC3E}">
        <p14:creationId xmlns:p14="http://schemas.microsoft.com/office/powerpoint/2010/main" val="3078591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9FCE7-3CC6-4ABD-B488-3AA1BE6780EF}"/>
              </a:ext>
            </a:extLst>
          </p:cNvPr>
          <p:cNvSpPr>
            <a:spLocks noGrp="1"/>
          </p:cNvSpPr>
          <p:nvPr>
            <p:ph type="title"/>
          </p:nvPr>
        </p:nvSpPr>
        <p:spPr>
          <a:xfrm>
            <a:off x="4622999" y="4302146"/>
            <a:ext cx="7351287" cy="1325563"/>
          </a:xfrm>
        </p:spPr>
        <p:txBody>
          <a:bodyPr/>
          <a:lstStyle/>
          <a:p>
            <a:r>
              <a:rPr lang="en-NZ" dirty="0"/>
              <a:t>The stakeholder experience by stakeholder </a:t>
            </a:r>
            <a:br>
              <a:rPr lang="en-NZ" dirty="0"/>
            </a:br>
            <a:r>
              <a:rPr lang="en-NZ" dirty="0"/>
              <a:t>group</a:t>
            </a:r>
          </a:p>
        </p:txBody>
      </p:sp>
      <p:sp>
        <p:nvSpPr>
          <p:cNvPr id="3" name="Subtitle 2">
            <a:extLst>
              <a:ext uri="{FF2B5EF4-FFF2-40B4-BE49-F238E27FC236}">
                <a16:creationId xmlns:a16="http://schemas.microsoft.com/office/drawing/2014/main" id="{087B8D6A-5511-4645-98F6-D9D17C32619B}"/>
              </a:ext>
            </a:extLst>
          </p:cNvPr>
          <p:cNvSpPr>
            <a:spLocks noGrp="1"/>
          </p:cNvSpPr>
          <p:nvPr>
            <p:ph type="subTitle" idx="1"/>
          </p:nvPr>
        </p:nvSpPr>
        <p:spPr/>
        <p:txBody>
          <a:bodyPr/>
          <a:lstStyle/>
          <a:p>
            <a:r>
              <a:rPr lang="en-NZ" dirty="0"/>
              <a:t>2</a:t>
            </a:r>
          </a:p>
        </p:txBody>
      </p:sp>
    </p:spTree>
    <p:extLst>
      <p:ext uri="{BB962C8B-B14F-4D97-AF65-F5344CB8AC3E}">
        <p14:creationId xmlns:p14="http://schemas.microsoft.com/office/powerpoint/2010/main" val="1440791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526F-AA62-3BEA-25FF-D039F113A895}"/>
              </a:ext>
            </a:extLst>
          </p:cNvPr>
          <p:cNvSpPr>
            <a:spLocks noGrp="1"/>
          </p:cNvSpPr>
          <p:nvPr>
            <p:ph type="title"/>
          </p:nvPr>
        </p:nvSpPr>
        <p:spPr/>
        <p:txBody>
          <a:bodyPr>
            <a:normAutofit/>
          </a:bodyPr>
          <a:lstStyle/>
          <a:p>
            <a:r>
              <a:rPr lang="en-NZ" sz="1600" dirty="0"/>
              <a:t>Government stakeholders and consultants are the most likely to think the Film Commission is performing well in its role to support and grow domestic stories. In contrast, guild and student/teacher/education providers are the least likely to believe the Film Commission is performing this role well.</a:t>
            </a:r>
          </a:p>
        </p:txBody>
      </p:sp>
      <p:sp>
        <p:nvSpPr>
          <p:cNvPr id="7" name="Footer Placeholder 3">
            <a:extLst>
              <a:ext uri="{FF2B5EF4-FFF2-40B4-BE49-F238E27FC236}">
                <a16:creationId xmlns:a16="http://schemas.microsoft.com/office/drawing/2014/main" id="{FF9588CE-AC97-7DE3-2EB3-8DBEBF99FB26}"/>
              </a:ext>
            </a:extLst>
          </p:cNvPr>
          <p:cNvSpPr>
            <a:spLocks noGrp="1"/>
          </p:cNvSpPr>
          <p:nvPr>
            <p:ph type="ftr" sz="quarter" idx="11"/>
          </p:nvPr>
        </p:nvSpPr>
        <p:spPr>
          <a:xfrm>
            <a:off x="216000" y="6415034"/>
            <a:ext cx="9251850" cy="338554"/>
          </a:xfrm>
        </p:spPr>
        <p:txBody>
          <a:bodyPr/>
          <a:lstStyle/>
          <a:p>
            <a:r>
              <a:rPr lang="en-NZ" dirty="0"/>
              <a:t>Source: </a:t>
            </a:r>
            <a:r>
              <a:rPr lang="en-GB" dirty="0"/>
              <a:t>Q4. How well do you think the New Zealand Film Commission is performing in its role to support and grow a diverse range of domestic stories to be told here and seen everywhere?</a:t>
            </a:r>
          </a:p>
          <a:p>
            <a:r>
              <a:rPr lang="en-NZ" dirty="0"/>
              <a:t>Sample size: All stakeholders, Oct 23 n=129. Subgroup base size in brackets below each label. Excludes don’t know / not applicable responses.</a:t>
            </a:r>
          </a:p>
        </p:txBody>
      </p:sp>
      <p:sp>
        <p:nvSpPr>
          <p:cNvPr id="16" name="TextBox 15">
            <a:extLst>
              <a:ext uri="{FF2B5EF4-FFF2-40B4-BE49-F238E27FC236}">
                <a16:creationId xmlns:a16="http://schemas.microsoft.com/office/drawing/2014/main" id="{AE7B5AB2-FE4E-3FE4-A2C0-E943F542D551}"/>
              </a:ext>
            </a:extLst>
          </p:cNvPr>
          <p:cNvSpPr txBox="1"/>
          <p:nvPr/>
        </p:nvSpPr>
        <p:spPr>
          <a:xfrm>
            <a:off x="141028" y="1182015"/>
            <a:ext cx="10852508" cy="646331"/>
          </a:xfrm>
          <a:prstGeom prst="rect">
            <a:avLst/>
          </a:prstGeom>
          <a:noFill/>
        </p:spPr>
        <p:txBody>
          <a:bodyPr wrap="square">
            <a:spAutoFit/>
          </a:bodyPr>
          <a:lstStyle/>
          <a:p>
            <a:r>
              <a:rPr lang="en-NZ" sz="1200" i="1" dirty="0"/>
              <a:t>Q. </a:t>
            </a:r>
            <a:r>
              <a:rPr lang="en-GB" sz="1200" i="1" dirty="0"/>
              <a:t>How well do you think the New Zealand Film Commission is performing in its role to support and grow a diverse range of domestic stories to be told here and seen everywhere?</a:t>
            </a:r>
          </a:p>
          <a:p>
            <a:endParaRPr lang="en-NZ" sz="1200" i="1" dirty="0"/>
          </a:p>
        </p:txBody>
      </p:sp>
      <p:graphicFrame>
        <p:nvGraphicFramePr>
          <p:cNvPr id="11" name="Chart 10">
            <a:extLst>
              <a:ext uri="{FF2B5EF4-FFF2-40B4-BE49-F238E27FC236}">
                <a16:creationId xmlns:a16="http://schemas.microsoft.com/office/drawing/2014/main" id="{B6BEEA1B-F5C7-C599-4004-BE95911347DB}"/>
              </a:ext>
            </a:extLst>
          </p:cNvPr>
          <p:cNvGraphicFramePr/>
          <p:nvPr>
            <p:extLst>
              <p:ext uri="{D42A27DB-BD31-4B8C-83A1-F6EECF244321}">
                <p14:modId xmlns:p14="http://schemas.microsoft.com/office/powerpoint/2010/main" val="506927037"/>
              </p:ext>
            </p:extLst>
          </p:nvPr>
        </p:nvGraphicFramePr>
        <p:xfrm>
          <a:off x="216000" y="1784451"/>
          <a:ext cx="11760000" cy="4253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a:extLst>
              <a:ext uri="{FF2B5EF4-FFF2-40B4-BE49-F238E27FC236}">
                <a16:creationId xmlns:a16="http://schemas.microsoft.com/office/drawing/2014/main" id="{BD61E36E-65D5-3C1B-5F7E-358118F63190}"/>
              </a:ext>
            </a:extLst>
          </p:cNvPr>
          <p:cNvGraphicFramePr>
            <a:graphicFrameLocks noGrp="1"/>
          </p:cNvGraphicFramePr>
          <p:nvPr>
            <p:extLst>
              <p:ext uri="{D42A27DB-BD31-4B8C-83A1-F6EECF244321}">
                <p14:modId xmlns:p14="http://schemas.microsoft.com/office/powerpoint/2010/main" val="2158953209"/>
              </p:ext>
            </p:extLst>
          </p:nvPr>
        </p:nvGraphicFramePr>
        <p:xfrm>
          <a:off x="361950" y="1887752"/>
          <a:ext cx="11468100" cy="540000"/>
        </p:xfrm>
        <a:graphic>
          <a:graphicData uri="http://schemas.openxmlformats.org/drawingml/2006/table">
            <a:tbl>
              <a:tblPr>
                <a:tableStyleId>{5C22544A-7EE6-4342-B048-85BDC9FD1C3A}</a:tableStyleId>
              </a:tblPr>
              <a:tblGrid>
                <a:gridCol w="764540">
                  <a:extLst>
                    <a:ext uri="{9D8B030D-6E8A-4147-A177-3AD203B41FA5}">
                      <a16:colId xmlns:a16="http://schemas.microsoft.com/office/drawing/2014/main" val="153524098"/>
                    </a:ext>
                  </a:extLst>
                </a:gridCol>
                <a:gridCol w="764540">
                  <a:extLst>
                    <a:ext uri="{9D8B030D-6E8A-4147-A177-3AD203B41FA5}">
                      <a16:colId xmlns:a16="http://schemas.microsoft.com/office/drawing/2014/main" val="3751790493"/>
                    </a:ext>
                  </a:extLst>
                </a:gridCol>
                <a:gridCol w="764540">
                  <a:extLst>
                    <a:ext uri="{9D8B030D-6E8A-4147-A177-3AD203B41FA5}">
                      <a16:colId xmlns:a16="http://schemas.microsoft.com/office/drawing/2014/main" val="781231693"/>
                    </a:ext>
                  </a:extLst>
                </a:gridCol>
                <a:gridCol w="764540">
                  <a:extLst>
                    <a:ext uri="{9D8B030D-6E8A-4147-A177-3AD203B41FA5}">
                      <a16:colId xmlns:a16="http://schemas.microsoft.com/office/drawing/2014/main" val="1169410684"/>
                    </a:ext>
                  </a:extLst>
                </a:gridCol>
                <a:gridCol w="764540">
                  <a:extLst>
                    <a:ext uri="{9D8B030D-6E8A-4147-A177-3AD203B41FA5}">
                      <a16:colId xmlns:a16="http://schemas.microsoft.com/office/drawing/2014/main" val="2988702866"/>
                    </a:ext>
                  </a:extLst>
                </a:gridCol>
                <a:gridCol w="764540">
                  <a:extLst>
                    <a:ext uri="{9D8B030D-6E8A-4147-A177-3AD203B41FA5}">
                      <a16:colId xmlns:a16="http://schemas.microsoft.com/office/drawing/2014/main" val="333536288"/>
                    </a:ext>
                  </a:extLst>
                </a:gridCol>
                <a:gridCol w="764540">
                  <a:extLst>
                    <a:ext uri="{9D8B030D-6E8A-4147-A177-3AD203B41FA5}">
                      <a16:colId xmlns:a16="http://schemas.microsoft.com/office/drawing/2014/main" val="401755714"/>
                    </a:ext>
                  </a:extLst>
                </a:gridCol>
                <a:gridCol w="764540">
                  <a:extLst>
                    <a:ext uri="{9D8B030D-6E8A-4147-A177-3AD203B41FA5}">
                      <a16:colId xmlns:a16="http://schemas.microsoft.com/office/drawing/2014/main" val="968793196"/>
                    </a:ext>
                  </a:extLst>
                </a:gridCol>
                <a:gridCol w="764540">
                  <a:extLst>
                    <a:ext uri="{9D8B030D-6E8A-4147-A177-3AD203B41FA5}">
                      <a16:colId xmlns:a16="http://schemas.microsoft.com/office/drawing/2014/main" val="289984332"/>
                    </a:ext>
                  </a:extLst>
                </a:gridCol>
                <a:gridCol w="764540">
                  <a:extLst>
                    <a:ext uri="{9D8B030D-6E8A-4147-A177-3AD203B41FA5}">
                      <a16:colId xmlns:a16="http://schemas.microsoft.com/office/drawing/2014/main" val="1469448635"/>
                    </a:ext>
                  </a:extLst>
                </a:gridCol>
                <a:gridCol w="764540">
                  <a:extLst>
                    <a:ext uri="{9D8B030D-6E8A-4147-A177-3AD203B41FA5}">
                      <a16:colId xmlns:a16="http://schemas.microsoft.com/office/drawing/2014/main" val="3287703882"/>
                    </a:ext>
                  </a:extLst>
                </a:gridCol>
                <a:gridCol w="764540">
                  <a:extLst>
                    <a:ext uri="{9D8B030D-6E8A-4147-A177-3AD203B41FA5}">
                      <a16:colId xmlns:a16="http://schemas.microsoft.com/office/drawing/2014/main" val="2694057705"/>
                    </a:ext>
                  </a:extLst>
                </a:gridCol>
                <a:gridCol w="764540">
                  <a:extLst>
                    <a:ext uri="{9D8B030D-6E8A-4147-A177-3AD203B41FA5}">
                      <a16:colId xmlns:a16="http://schemas.microsoft.com/office/drawing/2014/main" val="1578777735"/>
                    </a:ext>
                  </a:extLst>
                </a:gridCol>
                <a:gridCol w="764540">
                  <a:extLst>
                    <a:ext uri="{9D8B030D-6E8A-4147-A177-3AD203B41FA5}">
                      <a16:colId xmlns:a16="http://schemas.microsoft.com/office/drawing/2014/main" val="265592835"/>
                    </a:ext>
                  </a:extLst>
                </a:gridCol>
                <a:gridCol w="764540">
                  <a:extLst>
                    <a:ext uri="{9D8B030D-6E8A-4147-A177-3AD203B41FA5}">
                      <a16:colId xmlns:a16="http://schemas.microsoft.com/office/drawing/2014/main" val="1175621176"/>
                    </a:ext>
                  </a:extLst>
                </a:gridCol>
              </a:tblGrid>
              <a:tr h="540000">
                <a:tc>
                  <a:txBody>
                    <a:bodyPr/>
                    <a:lstStyle/>
                    <a:p>
                      <a:pPr algn="ctr" fontAlgn="b"/>
                      <a:r>
                        <a:rPr lang="en-NZ" sz="1100" b="1" i="0" u="none" strike="noStrike" dirty="0">
                          <a:solidFill>
                            <a:srgbClr val="000000"/>
                          </a:solidFill>
                          <a:effectLst/>
                          <a:latin typeface="+mj-lt"/>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64%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47%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44%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168814"/>
                  </a:ext>
                </a:extLst>
              </a:tr>
            </a:tbl>
          </a:graphicData>
        </a:graphic>
      </p:graphicFrame>
      <p:graphicFrame>
        <p:nvGraphicFramePr>
          <p:cNvPr id="3" name="Table 2">
            <a:extLst>
              <a:ext uri="{FF2B5EF4-FFF2-40B4-BE49-F238E27FC236}">
                <a16:creationId xmlns:a16="http://schemas.microsoft.com/office/drawing/2014/main" id="{86C57CEF-9692-2355-BA0B-B027AF1BD4EB}"/>
              </a:ext>
            </a:extLst>
          </p:cNvPr>
          <p:cNvGraphicFramePr>
            <a:graphicFrameLocks noGrp="1"/>
          </p:cNvGraphicFramePr>
          <p:nvPr>
            <p:extLst>
              <p:ext uri="{D42A27DB-BD31-4B8C-83A1-F6EECF244321}">
                <p14:modId xmlns:p14="http://schemas.microsoft.com/office/powerpoint/2010/main" val="430732103"/>
              </p:ext>
            </p:extLst>
          </p:nvPr>
        </p:nvGraphicFramePr>
        <p:xfrm>
          <a:off x="335823" y="4842045"/>
          <a:ext cx="11468100" cy="733425"/>
        </p:xfrm>
        <a:graphic>
          <a:graphicData uri="http://schemas.openxmlformats.org/drawingml/2006/table">
            <a:tbl>
              <a:tblPr>
                <a:tableStyleId>{5C22544A-7EE6-4342-B048-85BDC9FD1C3A}</a:tableStyleId>
              </a:tblPr>
              <a:tblGrid>
                <a:gridCol w="764540">
                  <a:extLst>
                    <a:ext uri="{9D8B030D-6E8A-4147-A177-3AD203B41FA5}">
                      <a16:colId xmlns:a16="http://schemas.microsoft.com/office/drawing/2014/main" val="153524098"/>
                    </a:ext>
                  </a:extLst>
                </a:gridCol>
                <a:gridCol w="764540">
                  <a:extLst>
                    <a:ext uri="{9D8B030D-6E8A-4147-A177-3AD203B41FA5}">
                      <a16:colId xmlns:a16="http://schemas.microsoft.com/office/drawing/2014/main" val="3751790493"/>
                    </a:ext>
                  </a:extLst>
                </a:gridCol>
                <a:gridCol w="764540">
                  <a:extLst>
                    <a:ext uri="{9D8B030D-6E8A-4147-A177-3AD203B41FA5}">
                      <a16:colId xmlns:a16="http://schemas.microsoft.com/office/drawing/2014/main" val="781231693"/>
                    </a:ext>
                  </a:extLst>
                </a:gridCol>
                <a:gridCol w="764540">
                  <a:extLst>
                    <a:ext uri="{9D8B030D-6E8A-4147-A177-3AD203B41FA5}">
                      <a16:colId xmlns:a16="http://schemas.microsoft.com/office/drawing/2014/main" val="1169410684"/>
                    </a:ext>
                  </a:extLst>
                </a:gridCol>
                <a:gridCol w="764540">
                  <a:extLst>
                    <a:ext uri="{9D8B030D-6E8A-4147-A177-3AD203B41FA5}">
                      <a16:colId xmlns:a16="http://schemas.microsoft.com/office/drawing/2014/main" val="2988702866"/>
                    </a:ext>
                  </a:extLst>
                </a:gridCol>
                <a:gridCol w="764540">
                  <a:extLst>
                    <a:ext uri="{9D8B030D-6E8A-4147-A177-3AD203B41FA5}">
                      <a16:colId xmlns:a16="http://schemas.microsoft.com/office/drawing/2014/main" val="333536288"/>
                    </a:ext>
                  </a:extLst>
                </a:gridCol>
                <a:gridCol w="764540">
                  <a:extLst>
                    <a:ext uri="{9D8B030D-6E8A-4147-A177-3AD203B41FA5}">
                      <a16:colId xmlns:a16="http://schemas.microsoft.com/office/drawing/2014/main" val="401755714"/>
                    </a:ext>
                  </a:extLst>
                </a:gridCol>
                <a:gridCol w="764540">
                  <a:extLst>
                    <a:ext uri="{9D8B030D-6E8A-4147-A177-3AD203B41FA5}">
                      <a16:colId xmlns:a16="http://schemas.microsoft.com/office/drawing/2014/main" val="968793196"/>
                    </a:ext>
                  </a:extLst>
                </a:gridCol>
                <a:gridCol w="764540">
                  <a:extLst>
                    <a:ext uri="{9D8B030D-6E8A-4147-A177-3AD203B41FA5}">
                      <a16:colId xmlns:a16="http://schemas.microsoft.com/office/drawing/2014/main" val="289984332"/>
                    </a:ext>
                  </a:extLst>
                </a:gridCol>
                <a:gridCol w="764540">
                  <a:extLst>
                    <a:ext uri="{9D8B030D-6E8A-4147-A177-3AD203B41FA5}">
                      <a16:colId xmlns:a16="http://schemas.microsoft.com/office/drawing/2014/main" val="1469448635"/>
                    </a:ext>
                  </a:extLst>
                </a:gridCol>
                <a:gridCol w="764540">
                  <a:extLst>
                    <a:ext uri="{9D8B030D-6E8A-4147-A177-3AD203B41FA5}">
                      <a16:colId xmlns:a16="http://schemas.microsoft.com/office/drawing/2014/main" val="3287703882"/>
                    </a:ext>
                  </a:extLst>
                </a:gridCol>
                <a:gridCol w="764540">
                  <a:extLst>
                    <a:ext uri="{9D8B030D-6E8A-4147-A177-3AD203B41FA5}">
                      <a16:colId xmlns:a16="http://schemas.microsoft.com/office/drawing/2014/main" val="2694057705"/>
                    </a:ext>
                  </a:extLst>
                </a:gridCol>
                <a:gridCol w="764540">
                  <a:extLst>
                    <a:ext uri="{9D8B030D-6E8A-4147-A177-3AD203B41FA5}">
                      <a16:colId xmlns:a16="http://schemas.microsoft.com/office/drawing/2014/main" val="1578777735"/>
                    </a:ext>
                  </a:extLst>
                </a:gridCol>
                <a:gridCol w="764540">
                  <a:extLst>
                    <a:ext uri="{9D8B030D-6E8A-4147-A177-3AD203B41FA5}">
                      <a16:colId xmlns:a16="http://schemas.microsoft.com/office/drawing/2014/main" val="265592835"/>
                    </a:ext>
                  </a:extLst>
                </a:gridCol>
                <a:gridCol w="764540">
                  <a:extLst>
                    <a:ext uri="{9D8B030D-6E8A-4147-A177-3AD203B41FA5}">
                      <a16:colId xmlns:a16="http://schemas.microsoft.com/office/drawing/2014/main" val="1175621176"/>
                    </a:ext>
                  </a:extLst>
                </a:gridCol>
              </a:tblGrid>
              <a:tr h="190500">
                <a:tc>
                  <a:txBody>
                    <a:bodyPr/>
                    <a:lstStyle/>
                    <a:p>
                      <a:pPr algn="ctr" fontAlgn="b"/>
                      <a:r>
                        <a:rPr lang="en-NZ" sz="950" b="0" i="0" u="none" strike="noStrike" dirty="0">
                          <a:solidFill>
                            <a:srgbClr val="000000"/>
                          </a:solidFill>
                          <a:effectLst/>
                          <a:latin typeface="+mj-lt"/>
                        </a:rPr>
                        <a:t>Total </a:t>
                      </a:r>
                      <a:br>
                        <a:rPr lang="en-NZ" sz="950" b="0" i="0" u="none" strike="noStrike" dirty="0">
                          <a:solidFill>
                            <a:srgbClr val="000000"/>
                          </a:solidFill>
                          <a:effectLst/>
                          <a:latin typeface="+mj-lt"/>
                        </a:rPr>
                      </a:br>
                      <a:r>
                        <a:rPr lang="en-NZ" sz="950" b="0" i="0" u="none" strike="noStrike" dirty="0">
                          <a:solidFill>
                            <a:srgbClr val="000000"/>
                          </a:solidFill>
                          <a:effectLst/>
                          <a:latin typeface="+mj-lt"/>
                        </a:rPr>
                        <a:t>(n=129)</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50" b="0" i="0" u="none" strike="noStrike" kern="1200" dirty="0">
                          <a:solidFill>
                            <a:srgbClr val="000000"/>
                          </a:solidFill>
                          <a:effectLst/>
                          <a:latin typeface="+mn-lt"/>
                          <a:ea typeface="+mn-ea"/>
                          <a:cs typeface="+mn-cs"/>
                        </a:rPr>
                        <a:t>Government (n=7)</a:t>
                      </a:r>
                    </a:p>
                    <a:p>
                      <a:pPr algn="ctr" fontAlgn="b"/>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950" b="0" i="0" u="none" strike="noStrike" kern="1200" dirty="0">
                          <a:solidFill>
                            <a:srgbClr val="000000"/>
                          </a:solidFill>
                          <a:effectLst/>
                          <a:latin typeface="+mn-lt"/>
                          <a:ea typeface="+mn-ea"/>
                          <a:cs typeface="+mn-cs"/>
                        </a:rPr>
                        <a:t>Consultant (n=12)</a:t>
                      </a:r>
                    </a:p>
                    <a:p>
                      <a:pPr algn="ctr" fontAlgn="b"/>
                      <a:endParaRPr lang="en-GB"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50" b="0" i="0" u="none" strike="noStrike" kern="1200" dirty="0">
                          <a:solidFill>
                            <a:srgbClr val="000000"/>
                          </a:solidFill>
                          <a:effectLst/>
                          <a:latin typeface="+mn-lt"/>
                          <a:ea typeface="+mn-ea"/>
                          <a:cs typeface="+mn-cs"/>
                        </a:rPr>
                        <a:t>Screen industry organisation (not guild) (n=11)</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50" b="0" i="0" u="none" strike="noStrike" kern="1200" dirty="0">
                          <a:solidFill>
                            <a:srgbClr val="000000"/>
                          </a:solidFill>
                          <a:effectLst/>
                          <a:latin typeface="+mn-lt"/>
                          <a:ea typeface="+mn-ea"/>
                          <a:cs typeface="+mn-cs"/>
                        </a:rPr>
                        <a:t>Other Industry Role (n=32)</a:t>
                      </a:r>
                    </a:p>
                    <a:p>
                      <a:pPr algn="ctr" fontAlgn="b"/>
                      <a:endParaRPr lang="en-GB"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50" b="0" i="0" u="none" strike="noStrike" kern="1200" dirty="0">
                          <a:solidFill>
                            <a:srgbClr val="000000"/>
                          </a:solidFill>
                          <a:effectLst/>
                          <a:latin typeface="+mn-lt"/>
                          <a:ea typeface="+mn-ea"/>
                          <a:cs typeface="+mn-cs"/>
                        </a:rPr>
                        <a:t>Production company executive (n=14)</a:t>
                      </a:r>
                    </a:p>
                    <a:p>
                      <a:pPr algn="ctr" fontAlgn="b"/>
                      <a:endParaRPr lang="en-GB"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50" b="0" i="0" u="none" strike="noStrike" kern="1200" dirty="0">
                          <a:solidFill>
                            <a:srgbClr val="000000"/>
                          </a:solidFill>
                          <a:effectLst/>
                          <a:latin typeface="+mn-lt"/>
                          <a:ea typeface="+mn-ea"/>
                          <a:cs typeface="+mn-cs"/>
                        </a:rPr>
                        <a:t>Production sector </a:t>
                      </a:r>
                    </a:p>
                    <a:p>
                      <a:pPr algn="ctr" fontAlgn="b"/>
                      <a:r>
                        <a:rPr lang="en-NZ" sz="950" b="0" i="0" u="none" strike="noStrike" kern="1200" dirty="0">
                          <a:solidFill>
                            <a:srgbClr val="000000"/>
                          </a:solidFill>
                          <a:effectLst/>
                          <a:latin typeface="+mn-lt"/>
                          <a:ea typeface="+mn-ea"/>
                          <a:cs typeface="+mn-cs"/>
                        </a:rPr>
                        <a:t>(n=17)</a:t>
                      </a:r>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50" b="0" i="0" u="none" strike="noStrike" kern="1200" dirty="0">
                          <a:solidFill>
                            <a:srgbClr val="000000"/>
                          </a:solidFill>
                          <a:effectLst/>
                          <a:latin typeface="+mn-lt"/>
                          <a:ea typeface="+mn-ea"/>
                          <a:cs typeface="+mn-cs"/>
                        </a:rPr>
                        <a:t>Actor </a:t>
                      </a:r>
                    </a:p>
                    <a:p>
                      <a:pPr algn="ctr" fontAlgn="b"/>
                      <a:r>
                        <a:rPr lang="en-NZ" sz="950" b="0" i="0" u="none" strike="noStrike" kern="1200" dirty="0">
                          <a:solidFill>
                            <a:srgbClr val="000000"/>
                          </a:solidFill>
                          <a:effectLst/>
                          <a:latin typeface="+mn-lt"/>
                          <a:ea typeface="+mn-ea"/>
                          <a:cs typeface="+mn-cs"/>
                        </a:rPr>
                        <a:t>(n=9)</a:t>
                      </a:r>
                    </a:p>
                    <a:p>
                      <a:pPr algn="ctr" fontAlgn="b"/>
                      <a:endParaRPr lang="en-GB"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50" b="0" i="0" u="none" strike="noStrike" kern="1200" dirty="0">
                          <a:solidFill>
                            <a:srgbClr val="000000"/>
                          </a:solidFill>
                          <a:effectLst/>
                          <a:latin typeface="+mn-lt"/>
                          <a:ea typeface="+mn-ea"/>
                          <a:cs typeface="+mn-cs"/>
                        </a:rPr>
                        <a:t>Distributor or sales agent (n=8)</a:t>
                      </a:r>
                    </a:p>
                    <a:p>
                      <a:pPr algn="ctr" fontAlgn="b"/>
                      <a:endParaRPr lang="en-GB"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950" b="0" i="0" u="none" strike="noStrike" kern="1200" dirty="0">
                          <a:solidFill>
                            <a:srgbClr val="000000"/>
                          </a:solidFill>
                          <a:effectLst/>
                          <a:latin typeface="+mn-lt"/>
                          <a:ea typeface="+mn-ea"/>
                          <a:cs typeface="+mn-cs"/>
                        </a:rPr>
                        <a:t>Director (n=44)</a:t>
                      </a:r>
                    </a:p>
                    <a:p>
                      <a:pPr algn="ctr" fontAlgn="b"/>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950" b="0" i="0" u="none" strike="noStrike" kern="1200" dirty="0">
                          <a:solidFill>
                            <a:srgbClr val="000000"/>
                          </a:solidFill>
                          <a:effectLst/>
                          <a:latin typeface="+mn-lt"/>
                          <a:ea typeface="+mn-ea"/>
                          <a:cs typeface="+mn-cs"/>
                        </a:rPr>
                        <a:t>Producer (n=80)</a:t>
                      </a:r>
                    </a:p>
                    <a:p>
                      <a:pPr algn="ctr" fontAlgn="b"/>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950" b="0" i="0" u="none" strike="noStrike" kern="1200" dirty="0">
                          <a:solidFill>
                            <a:srgbClr val="000000"/>
                          </a:solidFill>
                          <a:effectLst/>
                          <a:latin typeface="+mn-lt"/>
                          <a:ea typeface="+mn-ea"/>
                          <a:cs typeface="+mn-cs"/>
                        </a:rPr>
                        <a:t>Screenwriter (n=33)</a:t>
                      </a:r>
                    </a:p>
                    <a:p>
                      <a:pPr algn="ctr" fontAlgn="b"/>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50" b="0" i="0" u="none" strike="noStrike" kern="1200" dirty="0">
                          <a:solidFill>
                            <a:srgbClr val="000000"/>
                          </a:solidFill>
                          <a:effectLst/>
                          <a:latin typeface="+mn-lt"/>
                          <a:ea typeface="+mn-ea"/>
                          <a:cs typeface="+mn-cs"/>
                        </a:rPr>
                        <a:t>Student / teacher / education provider (n=8)</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50" b="0" i="0" u="none" strike="noStrike" kern="1200" dirty="0">
                          <a:solidFill>
                            <a:srgbClr val="000000"/>
                          </a:solidFill>
                          <a:effectLst/>
                          <a:latin typeface="+mn-lt"/>
                          <a:ea typeface="+mn-ea"/>
                          <a:cs typeface="+mn-cs"/>
                        </a:rPr>
                        <a:t>Guild </a:t>
                      </a:r>
                    </a:p>
                    <a:p>
                      <a:pPr algn="ctr" fontAlgn="b"/>
                      <a:r>
                        <a:rPr lang="en-NZ" sz="950" b="0" i="0" u="none" strike="noStrike" kern="1200" dirty="0">
                          <a:solidFill>
                            <a:srgbClr val="000000"/>
                          </a:solidFill>
                          <a:effectLst/>
                          <a:latin typeface="+mn-lt"/>
                          <a:ea typeface="+mn-ea"/>
                          <a:cs typeface="+mn-cs"/>
                        </a:rPr>
                        <a:t>(n=15)</a:t>
                      </a:r>
                    </a:p>
                    <a:p>
                      <a:pPr algn="ctr" fontAlgn="b"/>
                      <a:endParaRPr lang="en-GB"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950" b="0" i="0" u="none" strike="noStrike" kern="1200" dirty="0">
                          <a:solidFill>
                            <a:srgbClr val="000000"/>
                          </a:solidFill>
                          <a:effectLst/>
                          <a:latin typeface="+mn-lt"/>
                          <a:ea typeface="+mn-ea"/>
                          <a:cs typeface="+mn-cs"/>
                        </a:rPr>
                        <a:t>Line producer (n=9)</a:t>
                      </a:r>
                    </a:p>
                    <a:p>
                      <a:pPr algn="ctr" fontAlgn="b"/>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0097325"/>
                  </a:ext>
                </a:extLst>
              </a:tr>
            </a:tbl>
          </a:graphicData>
        </a:graphic>
      </p:graphicFrame>
      <p:sp>
        <p:nvSpPr>
          <p:cNvPr id="4" name="TextBox 3">
            <a:extLst>
              <a:ext uri="{FF2B5EF4-FFF2-40B4-BE49-F238E27FC236}">
                <a16:creationId xmlns:a16="http://schemas.microsoft.com/office/drawing/2014/main" id="{9B4D2549-D404-2B94-73A0-1A4498241150}"/>
              </a:ext>
            </a:extLst>
          </p:cNvPr>
          <p:cNvSpPr txBox="1"/>
          <p:nvPr/>
        </p:nvSpPr>
        <p:spPr>
          <a:xfrm>
            <a:off x="216000" y="6272476"/>
            <a:ext cx="8210550" cy="215444"/>
          </a:xfrm>
          <a:prstGeom prst="rect">
            <a:avLst/>
          </a:prstGeom>
          <a:noFill/>
        </p:spPr>
        <p:txBody>
          <a:bodyPr wrap="square" rtlCol="0">
            <a:spAutoFit/>
          </a:bodyPr>
          <a:lstStyle/>
          <a:p>
            <a:r>
              <a:rPr lang="en-NZ" sz="800" dirty="0"/>
              <a:t>Chart shows only those subgroups with a minimum of n=7 respondents in the total sample, all others combined into “other” category.</a:t>
            </a:r>
          </a:p>
        </p:txBody>
      </p:sp>
      <p:sp>
        <p:nvSpPr>
          <p:cNvPr id="6" name="TextBox 5">
            <a:extLst>
              <a:ext uri="{FF2B5EF4-FFF2-40B4-BE49-F238E27FC236}">
                <a16:creationId xmlns:a16="http://schemas.microsoft.com/office/drawing/2014/main" id="{22BDB9C3-3F2D-255D-F4AD-EA4F2D0032A1}"/>
              </a:ext>
            </a:extLst>
          </p:cNvPr>
          <p:cNvSpPr txBox="1"/>
          <p:nvPr/>
        </p:nvSpPr>
        <p:spPr>
          <a:xfrm>
            <a:off x="9605726" y="5868658"/>
            <a:ext cx="2513846" cy="338554"/>
          </a:xfrm>
          <a:prstGeom prst="rect">
            <a:avLst/>
          </a:prstGeom>
          <a:noFill/>
        </p:spPr>
        <p:txBody>
          <a:bodyPr wrap="square" rtlCol="0">
            <a:spAutoFit/>
          </a:bodyPr>
          <a:lstStyle/>
          <a:p>
            <a:pPr algn="r"/>
            <a:r>
              <a:rPr lang="en-NZ" sz="800" b="1" dirty="0">
                <a:solidFill>
                  <a:srgbClr val="C00000"/>
                </a:solidFill>
              </a:rPr>
              <a:t>Caution: very small sample sizes for some stakeholder groups</a:t>
            </a:r>
          </a:p>
        </p:txBody>
      </p:sp>
      <p:sp>
        <p:nvSpPr>
          <p:cNvPr id="8" name="TextBox 7">
            <a:extLst>
              <a:ext uri="{FF2B5EF4-FFF2-40B4-BE49-F238E27FC236}">
                <a16:creationId xmlns:a16="http://schemas.microsoft.com/office/drawing/2014/main" id="{93E63BA1-D309-195B-6252-2A536EA77962}"/>
              </a:ext>
            </a:extLst>
          </p:cNvPr>
          <p:cNvSpPr txBox="1"/>
          <p:nvPr/>
        </p:nvSpPr>
        <p:spPr>
          <a:xfrm>
            <a:off x="494296" y="1806434"/>
            <a:ext cx="3268565" cy="276999"/>
          </a:xfrm>
          <a:prstGeom prst="rect">
            <a:avLst/>
          </a:prstGeom>
          <a:noFill/>
        </p:spPr>
        <p:txBody>
          <a:bodyPr wrap="square">
            <a:spAutoFit/>
          </a:bodyPr>
          <a:lstStyle/>
          <a:p>
            <a:r>
              <a:rPr lang="en-NZ" sz="1200" i="1" dirty="0"/>
              <a:t>Net well (extremely / very well / somewhat)</a:t>
            </a:r>
            <a:endParaRPr lang="en-GB" sz="1200" i="1" dirty="0"/>
          </a:p>
        </p:txBody>
      </p:sp>
    </p:spTree>
    <p:extLst>
      <p:ext uri="{BB962C8B-B14F-4D97-AF65-F5344CB8AC3E}">
        <p14:creationId xmlns:p14="http://schemas.microsoft.com/office/powerpoint/2010/main" val="2302079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526F-AA62-3BEA-25FF-D039F113A895}"/>
              </a:ext>
            </a:extLst>
          </p:cNvPr>
          <p:cNvSpPr>
            <a:spLocks noGrp="1"/>
          </p:cNvSpPr>
          <p:nvPr>
            <p:ph type="title"/>
          </p:nvPr>
        </p:nvSpPr>
        <p:spPr/>
        <p:txBody>
          <a:bodyPr>
            <a:normAutofit/>
          </a:bodyPr>
          <a:lstStyle/>
          <a:p>
            <a:r>
              <a:rPr lang="en-NZ" sz="1600" dirty="0"/>
              <a:t>Government stakeholders, production company executives, and directors are the most likely to believe the Film Commission is doing well on attracting international productions. </a:t>
            </a:r>
          </a:p>
        </p:txBody>
      </p:sp>
      <p:graphicFrame>
        <p:nvGraphicFramePr>
          <p:cNvPr id="11" name="Chart 10">
            <a:extLst>
              <a:ext uri="{FF2B5EF4-FFF2-40B4-BE49-F238E27FC236}">
                <a16:creationId xmlns:a16="http://schemas.microsoft.com/office/drawing/2014/main" id="{B6BEEA1B-F5C7-C599-4004-BE95911347DB}"/>
              </a:ext>
            </a:extLst>
          </p:cNvPr>
          <p:cNvGraphicFramePr/>
          <p:nvPr>
            <p:extLst>
              <p:ext uri="{D42A27DB-BD31-4B8C-83A1-F6EECF244321}">
                <p14:modId xmlns:p14="http://schemas.microsoft.com/office/powerpoint/2010/main" val="3531015643"/>
              </p:ext>
            </p:extLst>
          </p:nvPr>
        </p:nvGraphicFramePr>
        <p:xfrm>
          <a:off x="216000" y="1784451"/>
          <a:ext cx="11760000" cy="4253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a:extLst>
              <a:ext uri="{FF2B5EF4-FFF2-40B4-BE49-F238E27FC236}">
                <a16:creationId xmlns:a16="http://schemas.microsoft.com/office/drawing/2014/main" id="{BD61E36E-65D5-3C1B-5F7E-358118F63190}"/>
              </a:ext>
            </a:extLst>
          </p:cNvPr>
          <p:cNvGraphicFramePr>
            <a:graphicFrameLocks noGrp="1"/>
          </p:cNvGraphicFramePr>
          <p:nvPr>
            <p:extLst>
              <p:ext uri="{D42A27DB-BD31-4B8C-83A1-F6EECF244321}">
                <p14:modId xmlns:p14="http://schemas.microsoft.com/office/powerpoint/2010/main" val="2427373453"/>
              </p:ext>
            </p:extLst>
          </p:nvPr>
        </p:nvGraphicFramePr>
        <p:xfrm>
          <a:off x="361949" y="1887752"/>
          <a:ext cx="11468100" cy="540000"/>
        </p:xfrm>
        <a:graphic>
          <a:graphicData uri="http://schemas.openxmlformats.org/drawingml/2006/table">
            <a:tbl>
              <a:tblPr>
                <a:tableStyleId>{5C22544A-7EE6-4342-B048-85BDC9FD1C3A}</a:tableStyleId>
              </a:tblPr>
              <a:tblGrid>
                <a:gridCol w="819150">
                  <a:extLst>
                    <a:ext uri="{9D8B030D-6E8A-4147-A177-3AD203B41FA5}">
                      <a16:colId xmlns:a16="http://schemas.microsoft.com/office/drawing/2014/main" val="153524098"/>
                    </a:ext>
                  </a:extLst>
                </a:gridCol>
                <a:gridCol w="819150">
                  <a:extLst>
                    <a:ext uri="{9D8B030D-6E8A-4147-A177-3AD203B41FA5}">
                      <a16:colId xmlns:a16="http://schemas.microsoft.com/office/drawing/2014/main" val="3751790493"/>
                    </a:ext>
                  </a:extLst>
                </a:gridCol>
                <a:gridCol w="819150">
                  <a:extLst>
                    <a:ext uri="{9D8B030D-6E8A-4147-A177-3AD203B41FA5}">
                      <a16:colId xmlns:a16="http://schemas.microsoft.com/office/drawing/2014/main" val="781231693"/>
                    </a:ext>
                  </a:extLst>
                </a:gridCol>
                <a:gridCol w="819150">
                  <a:extLst>
                    <a:ext uri="{9D8B030D-6E8A-4147-A177-3AD203B41FA5}">
                      <a16:colId xmlns:a16="http://schemas.microsoft.com/office/drawing/2014/main" val="1169410684"/>
                    </a:ext>
                  </a:extLst>
                </a:gridCol>
                <a:gridCol w="819150">
                  <a:extLst>
                    <a:ext uri="{9D8B030D-6E8A-4147-A177-3AD203B41FA5}">
                      <a16:colId xmlns:a16="http://schemas.microsoft.com/office/drawing/2014/main" val="2988702866"/>
                    </a:ext>
                  </a:extLst>
                </a:gridCol>
                <a:gridCol w="819150">
                  <a:extLst>
                    <a:ext uri="{9D8B030D-6E8A-4147-A177-3AD203B41FA5}">
                      <a16:colId xmlns:a16="http://schemas.microsoft.com/office/drawing/2014/main" val="333536288"/>
                    </a:ext>
                  </a:extLst>
                </a:gridCol>
                <a:gridCol w="819150">
                  <a:extLst>
                    <a:ext uri="{9D8B030D-6E8A-4147-A177-3AD203B41FA5}">
                      <a16:colId xmlns:a16="http://schemas.microsoft.com/office/drawing/2014/main" val="401755714"/>
                    </a:ext>
                  </a:extLst>
                </a:gridCol>
                <a:gridCol w="819150">
                  <a:extLst>
                    <a:ext uri="{9D8B030D-6E8A-4147-A177-3AD203B41FA5}">
                      <a16:colId xmlns:a16="http://schemas.microsoft.com/office/drawing/2014/main" val="968793196"/>
                    </a:ext>
                  </a:extLst>
                </a:gridCol>
                <a:gridCol w="819150">
                  <a:extLst>
                    <a:ext uri="{9D8B030D-6E8A-4147-A177-3AD203B41FA5}">
                      <a16:colId xmlns:a16="http://schemas.microsoft.com/office/drawing/2014/main" val="289984332"/>
                    </a:ext>
                  </a:extLst>
                </a:gridCol>
                <a:gridCol w="819150">
                  <a:extLst>
                    <a:ext uri="{9D8B030D-6E8A-4147-A177-3AD203B41FA5}">
                      <a16:colId xmlns:a16="http://schemas.microsoft.com/office/drawing/2014/main" val="1469448635"/>
                    </a:ext>
                  </a:extLst>
                </a:gridCol>
                <a:gridCol w="819150">
                  <a:extLst>
                    <a:ext uri="{9D8B030D-6E8A-4147-A177-3AD203B41FA5}">
                      <a16:colId xmlns:a16="http://schemas.microsoft.com/office/drawing/2014/main" val="3287703882"/>
                    </a:ext>
                  </a:extLst>
                </a:gridCol>
                <a:gridCol w="819150">
                  <a:extLst>
                    <a:ext uri="{9D8B030D-6E8A-4147-A177-3AD203B41FA5}">
                      <a16:colId xmlns:a16="http://schemas.microsoft.com/office/drawing/2014/main" val="2694057705"/>
                    </a:ext>
                  </a:extLst>
                </a:gridCol>
                <a:gridCol w="819150">
                  <a:extLst>
                    <a:ext uri="{9D8B030D-6E8A-4147-A177-3AD203B41FA5}">
                      <a16:colId xmlns:a16="http://schemas.microsoft.com/office/drawing/2014/main" val="1578777735"/>
                    </a:ext>
                  </a:extLst>
                </a:gridCol>
                <a:gridCol w="819150">
                  <a:extLst>
                    <a:ext uri="{9D8B030D-6E8A-4147-A177-3AD203B41FA5}">
                      <a16:colId xmlns:a16="http://schemas.microsoft.com/office/drawing/2014/main" val="265592835"/>
                    </a:ext>
                  </a:extLst>
                </a:gridCol>
              </a:tblGrid>
              <a:tr h="540000">
                <a:tc>
                  <a:txBody>
                    <a:bodyPr/>
                    <a:lstStyle/>
                    <a:p>
                      <a:pPr algn="ctr" fontAlgn="b"/>
                      <a:r>
                        <a:rPr lang="en-NZ" sz="1100" b="1" i="0" u="none" strike="noStrike" dirty="0">
                          <a:solidFill>
                            <a:srgbClr val="000000"/>
                          </a:solidFill>
                          <a:effectLst/>
                          <a:latin typeface="+mj-lt"/>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100%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92%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90%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86%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63%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57%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168814"/>
                  </a:ext>
                </a:extLst>
              </a:tr>
            </a:tbl>
          </a:graphicData>
        </a:graphic>
      </p:graphicFrame>
      <p:graphicFrame>
        <p:nvGraphicFramePr>
          <p:cNvPr id="3" name="Table 2">
            <a:extLst>
              <a:ext uri="{FF2B5EF4-FFF2-40B4-BE49-F238E27FC236}">
                <a16:creationId xmlns:a16="http://schemas.microsoft.com/office/drawing/2014/main" id="{86C57CEF-9692-2355-BA0B-B027AF1BD4EB}"/>
              </a:ext>
            </a:extLst>
          </p:cNvPr>
          <p:cNvGraphicFramePr>
            <a:graphicFrameLocks noGrp="1"/>
          </p:cNvGraphicFramePr>
          <p:nvPr>
            <p:extLst>
              <p:ext uri="{D42A27DB-BD31-4B8C-83A1-F6EECF244321}">
                <p14:modId xmlns:p14="http://schemas.microsoft.com/office/powerpoint/2010/main" val="2936448936"/>
              </p:ext>
            </p:extLst>
          </p:nvPr>
        </p:nvGraphicFramePr>
        <p:xfrm>
          <a:off x="361949" y="4866360"/>
          <a:ext cx="11468100" cy="733425"/>
        </p:xfrm>
        <a:graphic>
          <a:graphicData uri="http://schemas.openxmlformats.org/drawingml/2006/table">
            <a:tbl>
              <a:tblPr>
                <a:tableStyleId>{5C22544A-7EE6-4342-B048-85BDC9FD1C3A}</a:tableStyleId>
              </a:tblPr>
              <a:tblGrid>
                <a:gridCol w="819150">
                  <a:extLst>
                    <a:ext uri="{9D8B030D-6E8A-4147-A177-3AD203B41FA5}">
                      <a16:colId xmlns:a16="http://schemas.microsoft.com/office/drawing/2014/main" val="153524098"/>
                    </a:ext>
                  </a:extLst>
                </a:gridCol>
                <a:gridCol w="819150">
                  <a:extLst>
                    <a:ext uri="{9D8B030D-6E8A-4147-A177-3AD203B41FA5}">
                      <a16:colId xmlns:a16="http://schemas.microsoft.com/office/drawing/2014/main" val="3751790493"/>
                    </a:ext>
                  </a:extLst>
                </a:gridCol>
                <a:gridCol w="819150">
                  <a:extLst>
                    <a:ext uri="{9D8B030D-6E8A-4147-A177-3AD203B41FA5}">
                      <a16:colId xmlns:a16="http://schemas.microsoft.com/office/drawing/2014/main" val="781231693"/>
                    </a:ext>
                  </a:extLst>
                </a:gridCol>
                <a:gridCol w="819150">
                  <a:extLst>
                    <a:ext uri="{9D8B030D-6E8A-4147-A177-3AD203B41FA5}">
                      <a16:colId xmlns:a16="http://schemas.microsoft.com/office/drawing/2014/main" val="1169410684"/>
                    </a:ext>
                  </a:extLst>
                </a:gridCol>
                <a:gridCol w="819150">
                  <a:extLst>
                    <a:ext uri="{9D8B030D-6E8A-4147-A177-3AD203B41FA5}">
                      <a16:colId xmlns:a16="http://schemas.microsoft.com/office/drawing/2014/main" val="2988702866"/>
                    </a:ext>
                  </a:extLst>
                </a:gridCol>
                <a:gridCol w="819150">
                  <a:extLst>
                    <a:ext uri="{9D8B030D-6E8A-4147-A177-3AD203B41FA5}">
                      <a16:colId xmlns:a16="http://schemas.microsoft.com/office/drawing/2014/main" val="333536288"/>
                    </a:ext>
                  </a:extLst>
                </a:gridCol>
                <a:gridCol w="819150">
                  <a:extLst>
                    <a:ext uri="{9D8B030D-6E8A-4147-A177-3AD203B41FA5}">
                      <a16:colId xmlns:a16="http://schemas.microsoft.com/office/drawing/2014/main" val="968793196"/>
                    </a:ext>
                  </a:extLst>
                </a:gridCol>
                <a:gridCol w="819150">
                  <a:extLst>
                    <a:ext uri="{9D8B030D-6E8A-4147-A177-3AD203B41FA5}">
                      <a16:colId xmlns:a16="http://schemas.microsoft.com/office/drawing/2014/main" val="289984332"/>
                    </a:ext>
                  </a:extLst>
                </a:gridCol>
                <a:gridCol w="819150">
                  <a:extLst>
                    <a:ext uri="{9D8B030D-6E8A-4147-A177-3AD203B41FA5}">
                      <a16:colId xmlns:a16="http://schemas.microsoft.com/office/drawing/2014/main" val="1469448635"/>
                    </a:ext>
                  </a:extLst>
                </a:gridCol>
                <a:gridCol w="819150">
                  <a:extLst>
                    <a:ext uri="{9D8B030D-6E8A-4147-A177-3AD203B41FA5}">
                      <a16:colId xmlns:a16="http://schemas.microsoft.com/office/drawing/2014/main" val="3287703882"/>
                    </a:ext>
                  </a:extLst>
                </a:gridCol>
                <a:gridCol w="819150">
                  <a:extLst>
                    <a:ext uri="{9D8B030D-6E8A-4147-A177-3AD203B41FA5}">
                      <a16:colId xmlns:a16="http://schemas.microsoft.com/office/drawing/2014/main" val="2694057705"/>
                    </a:ext>
                  </a:extLst>
                </a:gridCol>
                <a:gridCol w="819150">
                  <a:extLst>
                    <a:ext uri="{9D8B030D-6E8A-4147-A177-3AD203B41FA5}">
                      <a16:colId xmlns:a16="http://schemas.microsoft.com/office/drawing/2014/main" val="1578777735"/>
                    </a:ext>
                  </a:extLst>
                </a:gridCol>
                <a:gridCol w="819150">
                  <a:extLst>
                    <a:ext uri="{9D8B030D-6E8A-4147-A177-3AD203B41FA5}">
                      <a16:colId xmlns:a16="http://schemas.microsoft.com/office/drawing/2014/main" val="265592835"/>
                    </a:ext>
                  </a:extLst>
                </a:gridCol>
                <a:gridCol w="819150">
                  <a:extLst>
                    <a:ext uri="{9D8B030D-6E8A-4147-A177-3AD203B41FA5}">
                      <a16:colId xmlns:a16="http://schemas.microsoft.com/office/drawing/2014/main" val="1175621176"/>
                    </a:ext>
                  </a:extLst>
                </a:gridCol>
              </a:tblGrid>
              <a:tr h="190500">
                <a:tc>
                  <a:txBody>
                    <a:bodyPr/>
                    <a:lstStyle/>
                    <a:p>
                      <a:pPr algn="ctr" fontAlgn="b"/>
                      <a:r>
                        <a:rPr lang="en-NZ" sz="950" b="0" i="0" u="none" strike="noStrike" dirty="0">
                          <a:solidFill>
                            <a:srgbClr val="000000"/>
                          </a:solidFill>
                          <a:effectLst/>
                          <a:latin typeface="+mj-lt"/>
                        </a:rPr>
                        <a:t>Total </a:t>
                      </a:r>
                    </a:p>
                    <a:p>
                      <a:pPr algn="ctr" fontAlgn="b"/>
                      <a:r>
                        <a:rPr lang="en-NZ" sz="950" b="0" i="0" u="none" strike="noStrike" dirty="0">
                          <a:solidFill>
                            <a:srgbClr val="000000"/>
                          </a:solidFill>
                          <a:effectLst/>
                          <a:latin typeface="+mj-lt"/>
                        </a:rPr>
                        <a:t>(n=105)</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50" b="0" i="0" u="none" strike="noStrike" kern="1200" dirty="0">
                          <a:solidFill>
                            <a:srgbClr val="000000"/>
                          </a:solidFill>
                          <a:effectLst/>
                          <a:latin typeface="+mn-lt"/>
                          <a:ea typeface="+mn-ea"/>
                          <a:cs typeface="+mn-cs"/>
                        </a:rPr>
                        <a:t>Government</a:t>
                      </a:r>
                    </a:p>
                    <a:p>
                      <a:pPr algn="ctr" fontAlgn="b"/>
                      <a:r>
                        <a:rPr lang="en-GB" sz="950" b="0" i="0" u="none" strike="noStrike" kern="1200" dirty="0">
                          <a:solidFill>
                            <a:srgbClr val="000000"/>
                          </a:solidFill>
                          <a:effectLst/>
                          <a:latin typeface="+mn-lt"/>
                          <a:ea typeface="+mn-ea"/>
                          <a:cs typeface="+mn-cs"/>
                        </a:rPr>
                        <a:t>(n=6)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50" b="0" i="0" u="none" strike="noStrike" dirty="0">
                          <a:solidFill>
                            <a:srgbClr val="000000"/>
                          </a:solidFill>
                          <a:effectLst/>
                          <a:latin typeface="+mj-lt"/>
                        </a:rPr>
                        <a:t>Production company executive (n=12)</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50" b="0" i="0" u="none" strike="noStrike" kern="1200" dirty="0">
                          <a:solidFill>
                            <a:srgbClr val="000000"/>
                          </a:solidFill>
                          <a:effectLst/>
                          <a:latin typeface="+mn-lt"/>
                          <a:ea typeface="+mn-ea"/>
                          <a:cs typeface="+mn-cs"/>
                        </a:rPr>
                        <a:t>Director </a:t>
                      </a:r>
                    </a:p>
                    <a:p>
                      <a:pPr algn="ctr" fontAlgn="b"/>
                      <a:r>
                        <a:rPr lang="en-NZ" sz="950" b="0" i="0" u="none" strike="noStrike" kern="1200" dirty="0">
                          <a:solidFill>
                            <a:srgbClr val="000000"/>
                          </a:solidFill>
                          <a:effectLst/>
                          <a:latin typeface="+mn-lt"/>
                          <a:ea typeface="+mn-ea"/>
                          <a:cs typeface="+mn-cs"/>
                        </a:rPr>
                        <a:t>(n=31)</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50" b="0" i="0" u="none" strike="noStrike" kern="1200" dirty="0">
                          <a:solidFill>
                            <a:srgbClr val="000000"/>
                          </a:solidFill>
                          <a:effectLst/>
                          <a:latin typeface="+mn-lt"/>
                          <a:ea typeface="+mn-ea"/>
                          <a:cs typeface="+mn-cs"/>
                        </a:rPr>
                        <a:t>Production sector </a:t>
                      </a:r>
                    </a:p>
                    <a:p>
                      <a:pPr algn="ctr" fontAlgn="b"/>
                      <a:r>
                        <a:rPr lang="en-NZ" sz="950" b="0" i="0" u="none" strike="noStrike" kern="1200" dirty="0">
                          <a:solidFill>
                            <a:srgbClr val="000000"/>
                          </a:solidFill>
                          <a:effectLst/>
                          <a:latin typeface="+mn-lt"/>
                          <a:ea typeface="+mn-ea"/>
                          <a:cs typeface="+mn-cs"/>
                        </a:rPr>
                        <a:t>(n=14)</a:t>
                      </a:r>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50" b="0" i="0" u="none" strike="noStrike" kern="1200" dirty="0">
                          <a:solidFill>
                            <a:srgbClr val="000000"/>
                          </a:solidFill>
                          <a:effectLst/>
                          <a:latin typeface="+mn-lt"/>
                          <a:ea typeface="+mn-ea"/>
                          <a:cs typeface="+mn-cs"/>
                        </a:rPr>
                        <a:t>Actor </a:t>
                      </a:r>
                    </a:p>
                    <a:p>
                      <a:pPr algn="ctr" fontAlgn="b"/>
                      <a:r>
                        <a:rPr lang="en-NZ" sz="950" b="0" i="0" u="none" strike="noStrike" kern="1200" dirty="0">
                          <a:solidFill>
                            <a:srgbClr val="000000"/>
                          </a:solidFill>
                          <a:effectLst/>
                          <a:latin typeface="+mn-lt"/>
                          <a:ea typeface="+mn-ea"/>
                          <a:cs typeface="+mn-cs"/>
                        </a:rPr>
                        <a:t>(n=6)</a:t>
                      </a:r>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950" b="0" i="0" u="none" strike="noStrike" kern="1200" dirty="0">
                          <a:solidFill>
                            <a:srgbClr val="000000"/>
                          </a:solidFill>
                          <a:effectLst/>
                          <a:latin typeface="+mn-lt"/>
                          <a:ea typeface="+mn-ea"/>
                          <a:cs typeface="+mn-cs"/>
                        </a:rPr>
                        <a:t>Consultant (n=10)</a:t>
                      </a:r>
                    </a:p>
                    <a:p>
                      <a:pPr algn="ctr" fontAlgn="b"/>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950" b="0" i="0" u="none" strike="noStrike" kern="1200" dirty="0">
                          <a:solidFill>
                            <a:srgbClr val="000000"/>
                          </a:solidFill>
                          <a:effectLst/>
                          <a:latin typeface="+mn-lt"/>
                          <a:ea typeface="+mn-ea"/>
                          <a:cs typeface="+mn-cs"/>
                        </a:rPr>
                        <a:t>Producer (n=67)</a:t>
                      </a:r>
                    </a:p>
                    <a:p>
                      <a:pPr algn="ctr" fontAlgn="b"/>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50" b="0" i="0" u="none" strike="noStrike" kern="1200" dirty="0">
                          <a:solidFill>
                            <a:srgbClr val="000000"/>
                          </a:solidFill>
                          <a:effectLst/>
                          <a:latin typeface="+mn-lt"/>
                          <a:ea typeface="+mn-ea"/>
                          <a:cs typeface="+mn-cs"/>
                        </a:rPr>
                        <a:t>Other </a:t>
                      </a:r>
                    </a:p>
                    <a:p>
                      <a:pPr algn="ctr" fontAlgn="b"/>
                      <a:r>
                        <a:rPr lang="en-NZ" sz="950" b="0" i="0" u="none" strike="noStrike" kern="1200" dirty="0">
                          <a:solidFill>
                            <a:srgbClr val="000000"/>
                          </a:solidFill>
                          <a:effectLst/>
                          <a:latin typeface="+mn-lt"/>
                          <a:ea typeface="+mn-ea"/>
                          <a:cs typeface="+mn-cs"/>
                        </a:rPr>
                        <a:t>(n=26)</a:t>
                      </a:r>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50" b="0" i="0" u="none" strike="noStrike" kern="1200" dirty="0">
                          <a:solidFill>
                            <a:srgbClr val="000000"/>
                          </a:solidFill>
                          <a:effectLst/>
                          <a:latin typeface="+mn-lt"/>
                          <a:ea typeface="+mn-ea"/>
                          <a:cs typeface="+mn-cs"/>
                        </a:rPr>
                        <a:t>Screenwriter </a:t>
                      </a:r>
                    </a:p>
                    <a:p>
                      <a:pPr algn="ctr" fontAlgn="b"/>
                      <a:r>
                        <a:rPr lang="en-NZ" sz="950" b="0" i="0" u="none" strike="noStrike" kern="1200" dirty="0">
                          <a:solidFill>
                            <a:srgbClr val="000000"/>
                          </a:solidFill>
                          <a:effectLst/>
                          <a:latin typeface="+mn-lt"/>
                          <a:ea typeface="+mn-ea"/>
                          <a:cs typeface="+mn-cs"/>
                        </a:rPr>
                        <a:t>(n=21)</a:t>
                      </a:r>
                    </a:p>
                    <a:p>
                      <a:pPr algn="ctr" fontAlgn="b"/>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50" b="0" i="0" u="none" strike="noStrike" kern="1200" dirty="0">
                          <a:solidFill>
                            <a:srgbClr val="000000"/>
                          </a:solidFill>
                          <a:effectLst/>
                          <a:latin typeface="+mn-lt"/>
                          <a:ea typeface="+mn-ea"/>
                          <a:cs typeface="+mn-cs"/>
                        </a:rPr>
                        <a:t>Guild </a:t>
                      </a:r>
                    </a:p>
                    <a:p>
                      <a:pPr algn="ctr" fontAlgn="b"/>
                      <a:r>
                        <a:rPr lang="en-NZ" sz="950" b="0" i="0" u="none" strike="noStrike" kern="1200" dirty="0">
                          <a:solidFill>
                            <a:srgbClr val="000000"/>
                          </a:solidFill>
                          <a:effectLst/>
                          <a:latin typeface="+mn-lt"/>
                          <a:ea typeface="+mn-ea"/>
                          <a:cs typeface="+mn-cs"/>
                        </a:rPr>
                        <a:t>(n=12)</a:t>
                      </a:r>
                    </a:p>
                    <a:p>
                      <a:pPr algn="ctr" fontAlgn="b"/>
                      <a:endParaRPr lang="en-NZ"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950" b="0" i="0" u="none" strike="noStrike" kern="1200" dirty="0">
                          <a:solidFill>
                            <a:srgbClr val="000000"/>
                          </a:solidFill>
                          <a:effectLst/>
                          <a:latin typeface="+mn-lt"/>
                          <a:ea typeface="+mn-ea"/>
                          <a:cs typeface="+mn-cs"/>
                        </a:rPr>
                        <a:t>Line producer </a:t>
                      </a:r>
                    </a:p>
                    <a:p>
                      <a:pPr algn="ctr" fontAlgn="b"/>
                      <a:r>
                        <a:rPr lang="en-NZ" sz="950" b="0" i="0" u="none" strike="noStrike" kern="1200" dirty="0">
                          <a:solidFill>
                            <a:srgbClr val="000000"/>
                          </a:solidFill>
                          <a:effectLst/>
                          <a:latin typeface="+mn-lt"/>
                          <a:ea typeface="+mn-ea"/>
                          <a:cs typeface="+mn-cs"/>
                        </a:rPr>
                        <a:t>(n=7)</a:t>
                      </a:r>
                      <a:endParaRPr lang="en-GB"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950" b="0" i="0" u="none" strike="noStrike" kern="1200" dirty="0">
                          <a:solidFill>
                            <a:srgbClr val="000000"/>
                          </a:solidFill>
                          <a:effectLst/>
                          <a:latin typeface="+mn-lt"/>
                          <a:ea typeface="+mn-ea"/>
                          <a:cs typeface="+mn-cs"/>
                        </a:rPr>
                        <a:t>Screen industry organisation (not guild) (n=8)</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950" b="0" i="0" u="none" strike="noStrike" kern="1200" dirty="0">
                          <a:solidFill>
                            <a:srgbClr val="000000"/>
                          </a:solidFill>
                          <a:effectLst/>
                          <a:latin typeface="+mn-lt"/>
                          <a:ea typeface="+mn-ea"/>
                          <a:cs typeface="+mn-cs"/>
                        </a:rPr>
                        <a:t>Distributor or sales agent </a:t>
                      </a:r>
                    </a:p>
                    <a:p>
                      <a:pPr algn="ctr" fontAlgn="b"/>
                      <a:r>
                        <a:rPr lang="en-GB" sz="950" b="0" i="0" u="none" strike="noStrike" kern="1200" dirty="0">
                          <a:solidFill>
                            <a:srgbClr val="000000"/>
                          </a:solidFill>
                          <a:effectLst/>
                          <a:latin typeface="+mn-lt"/>
                          <a:ea typeface="+mn-ea"/>
                          <a:cs typeface="+mn-cs"/>
                        </a:rPr>
                        <a:t>(n=7)</a:t>
                      </a:r>
                      <a:endParaRPr lang="en-GB" sz="950" b="0" i="0" u="none" strike="noStrike" dirty="0">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0097325"/>
                  </a:ext>
                </a:extLst>
              </a:tr>
            </a:tbl>
          </a:graphicData>
        </a:graphic>
      </p:graphicFrame>
      <p:sp>
        <p:nvSpPr>
          <p:cNvPr id="4" name="TextBox 3">
            <a:extLst>
              <a:ext uri="{FF2B5EF4-FFF2-40B4-BE49-F238E27FC236}">
                <a16:creationId xmlns:a16="http://schemas.microsoft.com/office/drawing/2014/main" id="{9B4D2549-D404-2B94-73A0-1A4498241150}"/>
              </a:ext>
            </a:extLst>
          </p:cNvPr>
          <p:cNvSpPr txBox="1"/>
          <p:nvPr/>
        </p:nvSpPr>
        <p:spPr>
          <a:xfrm>
            <a:off x="216000" y="6272476"/>
            <a:ext cx="8210550" cy="215444"/>
          </a:xfrm>
          <a:prstGeom prst="rect">
            <a:avLst/>
          </a:prstGeom>
          <a:noFill/>
        </p:spPr>
        <p:txBody>
          <a:bodyPr wrap="square" rtlCol="0">
            <a:spAutoFit/>
          </a:bodyPr>
          <a:lstStyle/>
          <a:p>
            <a:r>
              <a:rPr lang="en-NZ" sz="800" dirty="0"/>
              <a:t>Chart shows only those subgroups with a minimum of n=6 respondents in the total sample, all others combined into “other” category</a:t>
            </a:r>
          </a:p>
        </p:txBody>
      </p:sp>
      <p:sp>
        <p:nvSpPr>
          <p:cNvPr id="5" name="Footer Placeholder 3">
            <a:extLst>
              <a:ext uri="{FF2B5EF4-FFF2-40B4-BE49-F238E27FC236}">
                <a16:creationId xmlns:a16="http://schemas.microsoft.com/office/drawing/2014/main" id="{2FE67B8D-1BCE-3362-20FA-6DD5D0C9ECA9}"/>
              </a:ext>
            </a:extLst>
          </p:cNvPr>
          <p:cNvSpPr>
            <a:spLocks noGrp="1"/>
          </p:cNvSpPr>
          <p:nvPr>
            <p:ph type="ftr" sz="quarter" idx="11"/>
          </p:nvPr>
        </p:nvSpPr>
        <p:spPr>
          <a:xfrm>
            <a:off x="216000" y="6415034"/>
            <a:ext cx="9251850" cy="338554"/>
          </a:xfrm>
        </p:spPr>
        <p:txBody>
          <a:bodyPr/>
          <a:lstStyle/>
          <a:p>
            <a:r>
              <a:rPr lang="en-NZ" dirty="0"/>
              <a:t>Source: </a:t>
            </a:r>
            <a:r>
              <a:rPr lang="en-GB" dirty="0"/>
              <a:t>Q5. How well do you think the New Zealand Film Commission is performing in its role to attract international productions to tell their stories here?</a:t>
            </a:r>
          </a:p>
          <a:p>
            <a:r>
              <a:rPr lang="en-NZ" dirty="0"/>
              <a:t>Sample size: All stakeholders able to provide an opinion, Oct 23 n=105. Subgroup base size in brackets below each label. Excludes don’t know / not applicable responses.</a:t>
            </a:r>
          </a:p>
        </p:txBody>
      </p:sp>
      <p:sp>
        <p:nvSpPr>
          <p:cNvPr id="6" name="TextBox 5">
            <a:extLst>
              <a:ext uri="{FF2B5EF4-FFF2-40B4-BE49-F238E27FC236}">
                <a16:creationId xmlns:a16="http://schemas.microsoft.com/office/drawing/2014/main" id="{2F2069BE-CBA1-B761-3AD5-23D2D60AAAC5}"/>
              </a:ext>
            </a:extLst>
          </p:cNvPr>
          <p:cNvSpPr txBox="1"/>
          <p:nvPr/>
        </p:nvSpPr>
        <p:spPr>
          <a:xfrm>
            <a:off x="141028" y="1182015"/>
            <a:ext cx="10852508" cy="276999"/>
          </a:xfrm>
          <a:prstGeom prst="rect">
            <a:avLst/>
          </a:prstGeom>
          <a:noFill/>
        </p:spPr>
        <p:txBody>
          <a:bodyPr wrap="square">
            <a:spAutoFit/>
          </a:bodyPr>
          <a:lstStyle/>
          <a:p>
            <a:r>
              <a:rPr lang="en-NZ" sz="1200" i="1" dirty="0"/>
              <a:t>Q. </a:t>
            </a:r>
            <a:r>
              <a:rPr lang="en-GB" sz="1200" i="1" dirty="0"/>
              <a:t>How well do you think the New Zealand Film Commission is performing in its role to attract international productions to tell their stories here?</a:t>
            </a:r>
          </a:p>
        </p:txBody>
      </p:sp>
      <p:sp>
        <p:nvSpPr>
          <p:cNvPr id="7" name="TextBox 6">
            <a:extLst>
              <a:ext uri="{FF2B5EF4-FFF2-40B4-BE49-F238E27FC236}">
                <a16:creationId xmlns:a16="http://schemas.microsoft.com/office/drawing/2014/main" id="{CDFBB4CE-571F-95C0-BC83-FF917F1D8FC7}"/>
              </a:ext>
            </a:extLst>
          </p:cNvPr>
          <p:cNvSpPr txBox="1"/>
          <p:nvPr/>
        </p:nvSpPr>
        <p:spPr>
          <a:xfrm>
            <a:off x="9605726" y="5868658"/>
            <a:ext cx="2513846" cy="338554"/>
          </a:xfrm>
          <a:prstGeom prst="rect">
            <a:avLst/>
          </a:prstGeom>
          <a:noFill/>
        </p:spPr>
        <p:txBody>
          <a:bodyPr wrap="square" rtlCol="0">
            <a:spAutoFit/>
          </a:bodyPr>
          <a:lstStyle/>
          <a:p>
            <a:pPr algn="r"/>
            <a:r>
              <a:rPr lang="en-NZ" sz="800" b="1" dirty="0">
                <a:solidFill>
                  <a:srgbClr val="C00000"/>
                </a:solidFill>
              </a:rPr>
              <a:t>Caution: very small sample sizes for some stakeholder groups</a:t>
            </a:r>
          </a:p>
        </p:txBody>
      </p:sp>
      <p:sp>
        <p:nvSpPr>
          <p:cNvPr id="9" name="TextBox 8">
            <a:extLst>
              <a:ext uri="{FF2B5EF4-FFF2-40B4-BE49-F238E27FC236}">
                <a16:creationId xmlns:a16="http://schemas.microsoft.com/office/drawing/2014/main" id="{087FA487-0DD0-445A-73F3-CFAC8F6D7B90}"/>
              </a:ext>
            </a:extLst>
          </p:cNvPr>
          <p:cNvSpPr txBox="1"/>
          <p:nvPr/>
        </p:nvSpPr>
        <p:spPr>
          <a:xfrm>
            <a:off x="494296" y="1806434"/>
            <a:ext cx="3268565" cy="276999"/>
          </a:xfrm>
          <a:prstGeom prst="rect">
            <a:avLst/>
          </a:prstGeom>
          <a:noFill/>
        </p:spPr>
        <p:txBody>
          <a:bodyPr wrap="square">
            <a:spAutoFit/>
          </a:bodyPr>
          <a:lstStyle/>
          <a:p>
            <a:r>
              <a:rPr lang="en-NZ" sz="1200" i="1" dirty="0"/>
              <a:t>Net well (extremely / very well / somewhat)</a:t>
            </a:r>
            <a:endParaRPr lang="en-GB" sz="1200" i="1" dirty="0"/>
          </a:p>
        </p:txBody>
      </p:sp>
    </p:spTree>
    <p:extLst>
      <p:ext uri="{BB962C8B-B14F-4D97-AF65-F5344CB8AC3E}">
        <p14:creationId xmlns:p14="http://schemas.microsoft.com/office/powerpoint/2010/main" val="1747142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Pentagon 19">
            <a:extLst>
              <a:ext uri="{FF2B5EF4-FFF2-40B4-BE49-F238E27FC236}">
                <a16:creationId xmlns:a16="http://schemas.microsoft.com/office/drawing/2014/main" id="{7BC7061A-3092-7BB6-23FB-CC6351822808}"/>
              </a:ext>
            </a:extLst>
          </p:cNvPr>
          <p:cNvSpPr/>
          <p:nvPr/>
        </p:nvSpPr>
        <p:spPr bwMode="ltGray">
          <a:xfrm>
            <a:off x="222128" y="3127428"/>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NZ" sz="1400" b="0" dirty="0"/>
          </a:p>
        </p:txBody>
      </p:sp>
      <p:sp>
        <p:nvSpPr>
          <p:cNvPr id="2" name="Title 1">
            <a:extLst>
              <a:ext uri="{FF2B5EF4-FFF2-40B4-BE49-F238E27FC236}">
                <a16:creationId xmlns:a16="http://schemas.microsoft.com/office/drawing/2014/main" id="{8E9D917B-3A04-09A3-B8D6-838D2AEC2CEE}"/>
              </a:ext>
            </a:extLst>
          </p:cNvPr>
          <p:cNvSpPr>
            <a:spLocks noGrp="1"/>
          </p:cNvSpPr>
          <p:nvPr>
            <p:ph type="title"/>
          </p:nvPr>
        </p:nvSpPr>
        <p:spPr/>
        <p:txBody>
          <a:bodyPr/>
          <a:lstStyle/>
          <a:p>
            <a:r>
              <a:rPr lang="en-NZ" dirty="0">
                <a:solidFill>
                  <a:schemeClr val="accent1"/>
                </a:solidFill>
              </a:rPr>
              <a:t>Stakeholder focus: Screenwriters</a:t>
            </a:r>
            <a:br>
              <a:rPr lang="en-NZ" dirty="0"/>
            </a:br>
            <a:r>
              <a:rPr lang="en-NZ" dirty="0"/>
              <a:t>What they say about their experience of the New Zealand Film Commission:</a:t>
            </a:r>
          </a:p>
        </p:txBody>
      </p:sp>
      <p:sp>
        <p:nvSpPr>
          <p:cNvPr id="5" name="Footer Placeholder 3">
            <a:extLst>
              <a:ext uri="{FF2B5EF4-FFF2-40B4-BE49-F238E27FC236}">
                <a16:creationId xmlns:a16="http://schemas.microsoft.com/office/drawing/2014/main" id="{22DDE860-9014-304E-44B3-D30AB8F59A4B}"/>
              </a:ext>
            </a:extLst>
          </p:cNvPr>
          <p:cNvSpPr txBox="1">
            <a:spLocks/>
          </p:cNvSpPr>
          <p:nvPr/>
        </p:nvSpPr>
        <p:spPr>
          <a:xfrm>
            <a:off x="216000" y="6415034"/>
            <a:ext cx="9251850" cy="338554"/>
          </a:xfrm>
          <a:prstGeom prst="rect">
            <a:avLst/>
          </a:prstGeom>
        </p:spPr>
        <p:txBody>
          <a:bodyPr wrap="square">
            <a:spAutoFit/>
          </a:bodyPr>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dirty="0"/>
              <a:t>Source: </a:t>
            </a:r>
            <a:r>
              <a:rPr lang="en-GB" dirty="0"/>
              <a:t>Q3. Thinking about the last two years, what do you think the Film Commission has been doing well and what do you think the Film Commission needs to improve on?</a:t>
            </a:r>
          </a:p>
          <a:p>
            <a:r>
              <a:rPr lang="en-NZ" dirty="0"/>
              <a:t>Sample size: Screenwriters n=33. Excludes don’t know / not applicable responses.</a:t>
            </a:r>
          </a:p>
        </p:txBody>
      </p:sp>
      <p:sp>
        <p:nvSpPr>
          <p:cNvPr id="6" name="Rectangle 5">
            <a:extLst>
              <a:ext uri="{FF2B5EF4-FFF2-40B4-BE49-F238E27FC236}">
                <a16:creationId xmlns:a16="http://schemas.microsoft.com/office/drawing/2014/main" id="{348F0B45-2439-4FCB-C57D-22C590E375B7}"/>
              </a:ext>
            </a:extLst>
          </p:cNvPr>
          <p:cNvSpPr/>
          <p:nvPr/>
        </p:nvSpPr>
        <p:spPr>
          <a:xfrm>
            <a:off x="1254224" y="1276351"/>
            <a:ext cx="3041551" cy="650396"/>
          </a:xfrm>
          <a:prstGeom prst="rect">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What NZFC does well</a:t>
            </a:r>
          </a:p>
        </p:txBody>
      </p:sp>
      <p:pic>
        <p:nvPicPr>
          <p:cNvPr id="8" name="Graphic 7">
            <a:extLst>
              <a:ext uri="{FF2B5EF4-FFF2-40B4-BE49-F238E27FC236}">
                <a16:creationId xmlns:a16="http://schemas.microsoft.com/office/drawing/2014/main" id="{C506A69A-F364-8D77-5C15-883492A634C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3188" y="3164867"/>
            <a:ext cx="617864" cy="617864"/>
          </a:xfrm>
          <a:prstGeom prst="rect">
            <a:avLst/>
          </a:prstGeom>
        </p:spPr>
      </p:pic>
      <p:graphicFrame>
        <p:nvGraphicFramePr>
          <p:cNvPr id="9" name="Table 8">
            <a:extLst>
              <a:ext uri="{FF2B5EF4-FFF2-40B4-BE49-F238E27FC236}">
                <a16:creationId xmlns:a16="http://schemas.microsoft.com/office/drawing/2014/main" id="{943375E3-50D0-96BD-425B-4BA163D9A05C}"/>
              </a:ext>
            </a:extLst>
          </p:cNvPr>
          <p:cNvGraphicFramePr>
            <a:graphicFrameLocks noGrp="1"/>
          </p:cNvGraphicFramePr>
          <p:nvPr>
            <p:extLst>
              <p:ext uri="{D42A27DB-BD31-4B8C-83A1-F6EECF244321}">
                <p14:modId xmlns:p14="http://schemas.microsoft.com/office/powerpoint/2010/main" val="506111376"/>
              </p:ext>
            </p:extLst>
          </p:nvPr>
        </p:nvGraphicFramePr>
        <p:xfrm>
          <a:off x="1254224" y="3088668"/>
          <a:ext cx="3041551" cy="2959708"/>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70584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Holding the ship steady, providing opportunities to get on the ladder, being open and available for conversations.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696541">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financial support for filmmakers who are invited to international festivals, labs and development courses.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696541">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Communication, support, international promotion of NZ industry.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83686229"/>
                  </a:ext>
                </a:extLst>
              </a:tr>
              <a:tr h="86078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Development, support, advice, contact, administration, just so much.</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bl>
          </a:graphicData>
        </a:graphic>
      </p:graphicFrame>
      <p:sp>
        <p:nvSpPr>
          <p:cNvPr id="10" name="Rectangle 9">
            <a:extLst>
              <a:ext uri="{FF2B5EF4-FFF2-40B4-BE49-F238E27FC236}">
                <a16:creationId xmlns:a16="http://schemas.microsoft.com/office/drawing/2014/main" id="{049827A4-E8C8-F527-AC99-65B18F77CF82}"/>
              </a:ext>
            </a:extLst>
          </p:cNvPr>
          <p:cNvSpPr/>
          <p:nvPr/>
        </p:nvSpPr>
        <p:spPr>
          <a:xfrm>
            <a:off x="4483199" y="1276351"/>
            <a:ext cx="3041551" cy="650396"/>
          </a:xfrm>
          <a:prstGeom prst="rect">
            <a:avLst/>
          </a:prstGeom>
          <a:solidFill>
            <a:schemeClr val="accent1"/>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NZ" dirty="0"/>
              <a:t>What NZFC needs to improve</a:t>
            </a:r>
          </a:p>
        </p:txBody>
      </p:sp>
      <p:graphicFrame>
        <p:nvGraphicFramePr>
          <p:cNvPr id="11" name="Table 10">
            <a:extLst>
              <a:ext uri="{FF2B5EF4-FFF2-40B4-BE49-F238E27FC236}">
                <a16:creationId xmlns:a16="http://schemas.microsoft.com/office/drawing/2014/main" id="{2A3A3CCC-E0BD-8E06-3B28-47FEAE3FCD93}"/>
              </a:ext>
            </a:extLst>
          </p:cNvPr>
          <p:cNvGraphicFramePr>
            <a:graphicFrameLocks noGrp="1"/>
          </p:cNvGraphicFramePr>
          <p:nvPr>
            <p:extLst>
              <p:ext uri="{D42A27DB-BD31-4B8C-83A1-F6EECF244321}">
                <p14:modId xmlns:p14="http://schemas.microsoft.com/office/powerpoint/2010/main" val="3018064864"/>
              </p:ext>
            </p:extLst>
          </p:nvPr>
        </p:nvGraphicFramePr>
        <p:xfrm>
          <a:off x="4483199" y="3088667"/>
          <a:ext cx="3041551" cy="2959708"/>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127010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Its responsibility to ensure that revenue from NZFC-supported projects is shared equitably with creatives. NZFC consistently refuses to put parameters around funding that would ensure this and therefore help create sustainable careers for our creatives as well as producers.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92209054"/>
                  </a:ext>
                </a:extLst>
              </a:tr>
              <a:tr h="755706">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worry about staff burning out because of their workloads and commitment to Kaupapa.</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1643580"/>
                  </a:ext>
                </a:extLst>
              </a:tr>
              <a:tr h="933899">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Film Commission also needs to allow writer/directors to be producers of their own work, either alone or with others. </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39329954"/>
                  </a:ext>
                </a:extLst>
              </a:tr>
            </a:tbl>
          </a:graphicData>
        </a:graphic>
      </p:graphicFrame>
      <p:sp>
        <p:nvSpPr>
          <p:cNvPr id="12" name="Rectangle 11">
            <a:extLst>
              <a:ext uri="{FF2B5EF4-FFF2-40B4-BE49-F238E27FC236}">
                <a16:creationId xmlns:a16="http://schemas.microsoft.com/office/drawing/2014/main" id="{132DD94F-A731-7BB3-91A3-10E53296A55D}"/>
              </a:ext>
            </a:extLst>
          </p:cNvPr>
          <p:cNvSpPr/>
          <p:nvPr/>
        </p:nvSpPr>
        <p:spPr>
          <a:xfrm>
            <a:off x="8936489" y="1276351"/>
            <a:ext cx="3041551" cy="650396"/>
          </a:xfrm>
          <a:prstGeom prst="rect">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How NZFC could improve experience</a:t>
            </a:r>
          </a:p>
        </p:txBody>
      </p:sp>
      <p:graphicFrame>
        <p:nvGraphicFramePr>
          <p:cNvPr id="13" name="Table 12">
            <a:extLst>
              <a:ext uri="{FF2B5EF4-FFF2-40B4-BE49-F238E27FC236}">
                <a16:creationId xmlns:a16="http://schemas.microsoft.com/office/drawing/2014/main" id="{76EAE94A-9C46-C949-2733-589539D996F7}"/>
              </a:ext>
            </a:extLst>
          </p:cNvPr>
          <p:cNvGraphicFramePr>
            <a:graphicFrameLocks noGrp="1"/>
          </p:cNvGraphicFramePr>
          <p:nvPr>
            <p:extLst>
              <p:ext uri="{D42A27DB-BD31-4B8C-83A1-F6EECF244321}">
                <p14:modId xmlns:p14="http://schemas.microsoft.com/office/powerpoint/2010/main" val="2359766431"/>
              </p:ext>
            </p:extLst>
          </p:nvPr>
        </p:nvGraphicFramePr>
        <p:xfrm>
          <a:off x="8936489" y="2008999"/>
          <a:ext cx="3041551" cy="4039376"/>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1289566">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Although there is willingness from the people I deal with to get me something, they often need to wait on another department, for example, contracts or marketing materials, or a meeting with management to get an answer to a question.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289566">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Strengthening the implementation of the NZFC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Rautaki</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across the organisation and elevating a global indigenous strategy is where NZFC could enhance its potential status globally. Dedication to Te </a:t>
                      </a:r>
                      <a:r>
                        <a:rPr kumimoji="0" lang="en-GB" sz="1200" b="0" i="1"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Tiriti</a:t>
                      </a: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and leaders in the film space as an organisation.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1460244">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don't think it's the team members. I think that the relationship between NZFC, their funder, and central government is the issue. hey are required to jump through an incredible amount of hoops to justify their existence which in turn means we as filmmakers need to. They are not the barrier here.</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bl>
          </a:graphicData>
        </a:graphic>
      </p:graphicFrame>
      <p:sp>
        <p:nvSpPr>
          <p:cNvPr id="16" name="Arrow: Pentagon 15">
            <a:extLst>
              <a:ext uri="{FF2B5EF4-FFF2-40B4-BE49-F238E27FC236}">
                <a16:creationId xmlns:a16="http://schemas.microsoft.com/office/drawing/2014/main" id="{0D49BBBE-9B2B-29F3-5FC4-144C2E2D6A6F}"/>
              </a:ext>
            </a:extLst>
          </p:cNvPr>
          <p:cNvSpPr/>
          <p:nvPr/>
        </p:nvSpPr>
        <p:spPr bwMode="ltGray">
          <a:xfrm>
            <a:off x="213960" y="2049797"/>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NZ" sz="1400" b="0" dirty="0"/>
              <a:t>Top </a:t>
            </a:r>
          </a:p>
          <a:p>
            <a:r>
              <a:rPr lang="en-NZ" sz="1400" b="0" dirty="0"/>
              <a:t>themes</a:t>
            </a:r>
          </a:p>
        </p:txBody>
      </p:sp>
      <p:sp>
        <p:nvSpPr>
          <p:cNvPr id="17" name="Rectangle 16">
            <a:extLst>
              <a:ext uri="{FF2B5EF4-FFF2-40B4-BE49-F238E27FC236}">
                <a16:creationId xmlns:a16="http://schemas.microsoft.com/office/drawing/2014/main" id="{1F349905-CCAE-AAD3-44C8-FD0989069AA9}"/>
              </a:ext>
            </a:extLst>
          </p:cNvPr>
          <p:cNvSpPr/>
          <p:nvPr/>
        </p:nvSpPr>
        <p:spPr>
          <a:xfrm>
            <a:off x="1254224" y="2009000"/>
            <a:ext cx="3041551" cy="997411"/>
          </a:xfrm>
          <a:prstGeom prst="rect">
            <a:avLst/>
          </a:prstGeom>
          <a:solidFill>
            <a:schemeClr val="accent2">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200" dirty="0"/>
              <a:t>Good support in general</a:t>
            </a:r>
          </a:p>
          <a:p>
            <a:pPr marL="285750" indent="-285750">
              <a:buFont typeface="Arial" panose="020B0604020202020204" pitchFamily="34" charset="0"/>
              <a:buChar char="•"/>
            </a:pPr>
            <a:r>
              <a:rPr lang="en-NZ" sz="1200" dirty="0"/>
              <a:t>Talent development</a:t>
            </a:r>
          </a:p>
          <a:p>
            <a:pPr marL="285750" indent="-285750">
              <a:buFont typeface="Arial" panose="020B0604020202020204" pitchFamily="34" charset="0"/>
              <a:buChar char="•"/>
            </a:pPr>
            <a:r>
              <a:rPr lang="en-GB" sz="1200" dirty="0"/>
              <a:t>Care about their work, passionate about NZ film</a:t>
            </a:r>
          </a:p>
          <a:p>
            <a:pPr marL="285750" indent="-285750">
              <a:buFont typeface="Arial" panose="020B0604020202020204" pitchFamily="34" charset="0"/>
              <a:buChar char="•"/>
            </a:pPr>
            <a:r>
              <a:rPr lang="en-GB" sz="1200" dirty="0"/>
              <a:t>Responsive and accessible</a:t>
            </a:r>
            <a:endParaRPr lang="en-NZ" sz="1200" dirty="0"/>
          </a:p>
        </p:txBody>
      </p:sp>
      <p:sp>
        <p:nvSpPr>
          <p:cNvPr id="18" name="Rectangle 17">
            <a:extLst>
              <a:ext uri="{FF2B5EF4-FFF2-40B4-BE49-F238E27FC236}">
                <a16:creationId xmlns:a16="http://schemas.microsoft.com/office/drawing/2014/main" id="{ED9B0ABF-E784-F685-46D0-0795E99A7620}"/>
              </a:ext>
            </a:extLst>
          </p:cNvPr>
          <p:cNvSpPr/>
          <p:nvPr/>
        </p:nvSpPr>
        <p:spPr>
          <a:xfrm>
            <a:off x="4483199" y="2009000"/>
            <a:ext cx="3041551" cy="997411"/>
          </a:xfrm>
          <a:prstGeom prst="rect">
            <a:avLst/>
          </a:prstGeom>
          <a:solidFill>
            <a:schemeClr val="accent2">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NZ" sz="1200" dirty="0"/>
              <a:t>More support in general</a:t>
            </a:r>
          </a:p>
          <a:p>
            <a:pPr marL="285750" indent="-285750">
              <a:buFont typeface="Arial" panose="020B0604020202020204" pitchFamily="34" charset="0"/>
              <a:buChar char="•"/>
            </a:pPr>
            <a:r>
              <a:rPr lang="en-NZ" sz="1200" dirty="0"/>
              <a:t>Access to funding</a:t>
            </a:r>
          </a:p>
          <a:p>
            <a:pPr marL="285750" indent="-285750">
              <a:buFont typeface="Arial" panose="020B0604020202020204" pitchFamily="34" charset="0"/>
              <a:buChar char="•"/>
            </a:pPr>
            <a:r>
              <a:rPr lang="en-NZ" sz="1200" dirty="0"/>
              <a:t>Better communication</a:t>
            </a:r>
          </a:p>
        </p:txBody>
      </p:sp>
      <p:sp>
        <p:nvSpPr>
          <p:cNvPr id="21" name="Arrow: Pentagon 20">
            <a:extLst>
              <a:ext uri="{FF2B5EF4-FFF2-40B4-BE49-F238E27FC236}">
                <a16:creationId xmlns:a16="http://schemas.microsoft.com/office/drawing/2014/main" id="{ABB070E5-1A44-089A-5C31-DDE34DA41A19}"/>
              </a:ext>
            </a:extLst>
          </p:cNvPr>
          <p:cNvSpPr/>
          <p:nvPr/>
        </p:nvSpPr>
        <p:spPr bwMode="ltGray">
          <a:xfrm>
            <a:off x="7896227" y="2049797"/>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NZ" sz="1400" b="0" dirty="0"/>
          </a:p>
        </p:txBody>
      </p:sp>
      <p:pic>
        <p:nvPicPr>
          <p:cNvPr id="22" name="Graphic 21">
            <a:extLst>
              <a:ext uri="{FF2B5EF4-FFF2-40B4-BE49-F238E27FC236}">
                <a16:creationId xmlns:a16="http://schemas.microsoft.com/office/drawing/2014/main" id="{C05CE4DA-F2FA-0952-4D0D-0F58C4E2DC1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67287" y="2087236"/>
            <a:ext cx="617864" cy="617864"/>
          </a:xfrm>
          <a:prstGeom prst="rect">
            <a:avLst/>
          </a:prstGeom>
        </p:spPr>
      </p:pic>
    </p:spTree>
    <p:extLst>
      <p:ext uri="{BB962C8B-B14F-4D97-AF65-F5344CB8AC3E}">
        <p14:creationId xmlns:p14="http://schemas.microsoft.com/office/powerpoint/2010/main" val="2084437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Pentagon 19">
            <a:extLst>
              <a:ext uri="{FF2B5EF4-FFF2-40B4-BE49-F238E27FC236}">
                <a16:creationId xmlns:a16="http://schemas.microsoft.com/office/drawing/2014/main" id="{7BC7061A-3092-7BB6-23FB-CC6351822808}"/>
              </a:ext>
            </a:extLst>
          </p:cNvPr>
          <p:cNvSpPr/>
          <p:nvPr/>
        </p:nvSpPr>
        <p:spPr bwMode="ltGray">
          <a:xfrm>
            <a:off x="222128" y="3127428"/>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NZ" sz="1400" b="0" dirty="0"/>
          </a:p>
        </p:txBody>
      </p:sp>
      <p:sp>
        <p:nvSpPr>
          <p:cNvPr id="2" name="Title 1">
            <a:extLst>
              <a:ext uri="{FF2B5EF4-FFF2-40B4-BE49-F238E27FC236}">
                <a16:creationId xmlns:a16="http://schemas.microsoft.com/office/drawing/2014/main" id="{8E9D917B-3A04-09A3-B8D6-838D2AEC2CEE}"/>
              </a:ext>
            </a:extLst>
          </p:cNvPr>
          <p:cNvSpPr>
            <a:spLocks noGrp="1"/>
          </p:cNvSpPr>
          <p:nvPr>
            <p:ph type="title"/>
          </p:nvPr>
        </p:nvSpPr>
        <p:spPr/>
        <p:txBody>
          <a:bodyPr/>
          <a:lstStyle/>
          <a:p>
            <a:r>
              <a:rPr lang="en-NZ" dirty="0">
                <a:solidFill>
                  <a:schemeClr val="accent1"/>
                </a:solidFill>
              </a:rPr>
              <a:t>Stakeholder focus: Directors</a:t>
            </a:r>
            <a:br>
              <a:rPr lang="en-NZ" dirty="0"/>
            </a:br>
            <a:r>
              <a:rPr lang="en-NZ" dirty="0"/>
              <a:t>What they say about their experience of the New Zealand Film Commission: </a:t>
            </a:r>
          </a:p>
        </p:txBody>
      </p:sp>
      <p:sp>
        <p:nvSpPr>
          <p:cNvPr id="5" name="Footer Placeholder 3">
            <a:extLst>
              <a:ext uri="{FF2B5EF4-FFF2-40B4-BE49-F238E27FC236}">
                <a16:creationId xmlns:a16="http://schemas.microsoft.com/office/drawing/2014/main" id="{22DDE860-9014-304E-44B3-D30AB8F59A4B}"/>
              </a:ext>
            </a:extLst>
          </p:cNvPr>
          <p:cNvSpPr txBox="1">
            <a:spLocks/>
          </p:cNvSpPr>
          <p:nvPr/>
        </p:nvSpPr>
        <p:spPr>
          <a:xfrm>
            <a:off x="216000" y="6415034"/>
            <a:ext cx="9251850" cy="338554"/>
          </a:xfrm>
          <a:prstGeom prst="rect">
            <a:avLst/>
          </a:prstGeom>
        </p:spPr>
        <p:txBody>
          <a:bodyPr wrap="square">
            <a:spAutoFit/>
          </a:bodyPr>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dirty="0"/>
              <a:t>Source: </a:t>
            </a:r>
            <a:r>
              <a:rPr lang="en-GB" dirty="0"/>
              <a:t>Q3. Thinking about the last two years, what do you think the Film Commission has been doing well and what do you think the Film Commission needs to improve on?</a:t>
            </a:r>
          </a:p>
          <a:p>
            <a:r>
              <a:rPr lang="en-NZ" dirty="0"/>
              <a:t>Sample size: Directors n=44. Excludes don’t know / not applicable responses.</a:t>
            </a:r>
          </a:p>
        </p:txBody>
      </p:sp>
      <p:sp>
        <p:nvSpPr>
          <p:cNvPr id="6" name="Rectangle 5">
            <a:extLst>
              <a:ext uri="{FF2B5EF4-FFF2-40B4-BE49-F238E27FC236}">
                <a16:creationId xmlns:a16="http://schemas.microsoft.com/office/drawing/2014/main" id="{348F0B45-2439-4FCB-C57D-22C590E375B7}"/>
              </a:ext>
            </a:extLst>
          </p:cNvPr>
          <p:cNvSpPr/>
          <p:nvPr/>
        </p:nvSpPr>
        <p:spPr>
          <a:xfrm>
            <a:off x="1254224" y="1276351"/>
            <a:ext cx="3041551" cy="650396"/>
          </a:xfrm>
          <a:prstGeom prst="rect">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What NZFC does well</a:t>
            </a:r>
          </a:p>
        </p:txBody>
      </p:sp>
      <p:pic>
        <p:nvPicPr>
          <p:cNvPr id="8" name="Graphic 7">
            <a:extLst>
              <a:ext uri="{FF2B5EF4-FFF2-40B4-BE49-F238E27FC236}">
                <a16:creationId xmlns:a16="http://schemas.microsoft.com/office/drawing/2014/main" id="{C506A69A-F364-8D77-5C15-883492A634C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3188" y="3164867"/>
            <a:ext cx="617864" cy="617864"/>
          </a:xfrm>
          <a:prstGeom prst="rect">
            <a:avLst/>
          </a:prstGeom>
        </p:spPr>
      </p:pic>
      <p:graphicFrame>
        <p:nvGraphicFramePr>
          <p:cNvPr id="9" name="Table 8">
            <a:extLst>
              <a:ext uri="{FF2B5EF4-FFF2-40B4-BE49-F238E27FC236}">
                <a16:creationId xmlns:a16="http://schemas.microsoft.com/office/drawing/2014/main" id="{943375E3-50D0-96BD-425B-4BA163D9A05C}"/>
              </a:ext>
            </a:extLst>
          </p:cNvPr>
          <p:cNvGraphicFramePr>
            <a:graphicFrameLocks noGrp="1"/>
          </p:cNvGraphicFramePr>
          <p:nvPr>
            <p:extLst>
              <p:ext uri="{D42A27DB-BD31-4B8C-83A1-F6EECF244321}">
                <p14:modId xmlns:p14="http://schemas.microsoft.com/office/powerpoint/2010/main" val="3809577201"/>
              </p:ext>
            </p:extLst>
          </p:nvPr>
        </p:nvGraphicFramePr>
        <p:xfrm>
          <a:off x="1254224" y="3088667"/>
          <a:ext cx="3041551" cy="2959708"/>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923082">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for talent development programmes, early development support, individual  professional development support.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910917">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the teams I have interacted with feel very committed and passionate about NZ film and the development of diverse talent and output.</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1125709">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marketing team and talent dev team do a great job getting out and attending workshops and taking part as much as possible.  The are approachable and encouraging.</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bl>
          </a:graphicData>
        </a:graphic>
      </p:graphicFrame>
      <p:sp>
        <p:nvSpPr>
          <p:cNvPr id="10" name="Rectangle 9">
            <a:extLst>
              <a:ext uri="{FF2B5EF4-FFF2-40B4-BE49-F238E27FC236}">
                <a16:creationId xmlns:a16="http://schemas.microsoft.com/office/drawing/2014/main" id="{049827A4-E8C8-F527-AC99-65B18F77CF82}"/>
              </a:ext>
            </a:extLst>
          </p:cNvPr>
          <p:cNvSpPr/>
          <p:nvPr/>
        </p:nvSpPr>
        <p:spPr>
          <a:xfrm>
            <a:off x="4483199" y="1276351"/>
            <a:ext cx="3041551" cy="650396"/>
          </a:xfrm>
          <a:prstGeom prst="rect">
            <a:avLst/>
          </a:prstGeom>
          <a:solidFill>
            <a:schemeClr val="accent1"/>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NZ" dirty="0"/>
              <a:t>What NZFC needs to improve</a:t>
            </a:r>
          </a:p>
        </p:txBody>
      </p:sp>
      <p:graphicFrame>
        <p:nvGraphicFramePr>
          <p:cNvPr id="11" name="Table 10">
            <a:extLst>
              <a:ext uri="{FF2B5EF4-FFF2-40B4-BE49-F238E27FC236}">
                <a16:creationId xmlns:a16="http://schemas.microsoft.com/office/drawing/2014/main" id="{2A3A3CCC-E0BD-8E06-3B28-47FEAE3FCD93}"/>
              </a:ext>
            </a:extLst>
          </p:cNvPr>
          <p:cNvGraphicFramePr>
            <a:graphicFrameLocks noGrp="1"/>
          </p:cNvGraphicFramePr>
          <p:nvPr>
            <p:extLst>
              <p:ext uri="{D42A27DB-BD31-4B8C-83A1-F6EECF244321}">
                <p14:modId xmlns:p14="http://schemas.microsoft.com/office/powerpoint/2010/main" val="3314978888"/>
              </p:ext>
            </p:extLst>
          </p:nvPr>
        </p:nvGraphicFramePr>
        <p:xfrm>
          <a:off x="4483199" y="3088666"/>
          <a:ext cx="3041551" cy="2959707"/>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1098256">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Creating a more equitable development system that gives writers and directors the chance to benefit off their own projects (rather than everyone else) and develop more projects so they can evolve and create more local IP.</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92209054"/>
                  </a:ext>
                </a:extLst>
              </a:tr>
              <a:tr h="1098256">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Greater support for directors and writers during the feature film making process. It’s feels very producer focused, and the nature of the way it is set up means the producer becomes the go-between for the director and the NZFC.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1643580"/>
                  </a:ext>
                </a:extLst>
              </a:tr>
              <a:tr h="763195">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Response times for processing money are very slow - many months. You literally lose years of your career waiting on things getting processed.</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39329954"/>
                  </a:ext>
                </a:extLst>
              </a:tr>
            </a:tbl>
          </a:graphicData>
        </a:graphic>
      </p:graphicFrame>
      <p:sp>
        <p:nvSpPr>
          <p:cNvPr id="12" name="Rectangle 11">
            <a:extLst>
              <a:ext uri="{FF2B5EF4-FFF2-40B4-BE49-F238E27FC236}">
                <a16:creationId xmlns:a16="http://schemas.microsoft.com/office/drawing/2014/main" id="{132DD94F-A731-7BB3-91A3-10E53296A55D}"/>
              </a:ext>
            </a:extLst>
          </p:cNvPr>
          <p:cNvSpPr/>
          <p:nvPr/>
        </p:nvSpPr>
        <p:spPr>
          <a:xfrm>
            <a:off x="8936489" y="1276351"/>
            <a:ext cx="3041551" cy="650396"/>
          </a:xfrm>
          <a:prstGeom prst="rect">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How NZFC could improve experience</a:t>
            </a:r>
          </a:p>
        </p:txBody>
      </p:sp>
      <p:graphicFrame>
        <p:nvGraphicFramePr>
          <p:cNvPr id="13" name="Table 12">
            <a:extLst>
              <a:ext uri="{FF2B5EF4-FFF2-40B4-BE49-F238E27FC236}">
                <a16:creationId xmlns:a16="http://schemas.microsoft.com/office/drawing/2014/main" id="{76EAE94A-9C46-C949-2733-589539D996F7}"/>
              </a:ext>
            </a:extLst>
          </p:cNvPr>
          <p:cNvGraphicFramePr>
            <a:graphicFrameLocks noGrp="1"/>
          </p:cNvGraphicFramePr>
          <p:nvPr>
            <p:extLst>
              <p:ext uri="{D42A27DB-BD31-4B8C-83A1-F6EECF244321}">
                <p14:modId xmlns:p14="http://schemas.microsoft.com/office/powerpoint/2010/main" val="528258233"/>
              </p:ext>
            </p:extLst>
          </p:nvPr>
        </p:nvGraphicFramePr>
        <p:xfrm>
          <a:off x="8936489" y="2008999"/>
          <a:ext cx="3041551" cy="4039375"/>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1281307">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 a creative, it doesn't feel like the NZFC serves local writers and directors. Its primary focus is on attracting international productions. Local creatives feel like 'poor cousins' by comparison, begging for the scraps.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476761">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needs to be more like Creative New Zealand and demonstrate tangible trust in the projects that it funds. The Film Commission has an enduringly bad name for passive aggressive interference, and it gets in the way of work that has been recognised as unique.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1281307">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less rigid in its decision making – it is  like talking to a computer than just scores everything based on rigid categories. It needs to have a more artistic and less risk-adverse approach. NZFC reeks of bureaucracy.</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bl>
          </a:graphicData>
        </a:graphic>
      </p:graphicFrame>
      <p:sp>
        <p:nvSpPr>
          <p:cNvPr id="16" name="Arrow: Pentagon 15">
            <a:extLst>
              <a:ext uri="{FF2B5EF4-FFF2-40B4-BE49-F238E27FC236}">
                <a16:creationId xmlns:a16="http://schemas.microsoft.com/office/drawing/2014/main" id="{0D49BBBE-9B2B-29F3-5FC4-144C2E2D6A6F}"/>
              </a:ext>
            </a:extLst>
          </p:cNvPr>
          <p:cNvSpPr/>
          <p:nvPr/>
        </p:nvSpPr>
        <p:spPr bwMode="ltGray">
          <a:xfrm>
            <a:off x="213960" y="2049797"/>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NZ" sz="1400" b="0" dirty="0"/>
              <a:t>Top </a:t>
            </a:r>
          </a:p>
          <a:p>
            <a:r>
              <a:rPr lang="en-NZ" sz="1400" b="0" dirty="0"/>
              <a:t>themes</a:t>
            </a:r>
          </a:p>
        </p:txBody>
      </p:sp>
      <p:sp>
        <p:nvSpPr>
          <p:cNvPr id="17" name="Rectangle 16">
            <a:extLst>
              <a:ext uri="{FF2B5EF4-FFF2-40B4-BE49-F238E27FC236}">
                <a16:creationId xmlns:a16="http://schemas.microsoft.com/office/drawing/2014/main" id="{1F349905-CCAE-AAD3-44C8-FD0989069AA9}"/>
              </a:ext>
            </a:extLst>
          </p:cNvPr>
          <p:cNvSpPr/>
          <p:nvPr/>
        </p:nvSpPr>
        <p:spPr>
          <a:xfrm>
            <a:off x="1254224" y="2009000"/>
            <a:ext cx="3041551" cy="997411"/>
          </a:xfrm>
          <a:prstGeom prst="rect">
            <a:avLst/>
          </a:prstGeom>
          <a:solidFill>
            <a:schemeClr val="accent2">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200" dirty="0"/>
              <a:t>Good support in general</a:t>
            </a:r>
          </a:p>
          <a:p>
            <a:pPr marL="285750" indent="-285750">
              <a:buFont typeface="Arial" panose="020B0604020202020204" pitchFamily="34" charset="0"/>
              <a:buChar char="•"/>
            </a:pPr>
            <a:r>
              <a:rPr lang="en-NZ" sz="1200" dirty="0"/>
              <a:t>Talent development</a:t>
            </a:r>
          </a:p>
          <a:p>
            <a:pPr marL="285750" indent="-285750">
              <a:buFont typeface="Arial" panose="020B0604020202020204" pitchFamily="34" charset="0"/>
              <a:buChar char="•"/>
            </a:pPr>
            <a:r>
              <a:rPr lang="en-GB" sz="1200" dirty="0"/>
              <a:t>International promotion of NZ industry, locations, film festivals, and events</a:t>
            </a:r>
            <a:endParaRPr lang="en-NZ" sz="1200" dirty="0"/>
          </a:p>
          <a:p>
            <a:pPr marL="285750" indent="-285750">
              <a:buFont typeface="Arial" panose="020B0604020202020204" pitchFamily="34" charset="0"/>
              <a:buChar char="•"/>
            </a:pPr>
            <a:endParaRPr lang="en-NZ" sz="1200" dirty="0"/>
          </a:p>
        </p:txBody>
      </p:sp>
      <p:sp>
        <p:nvSpPr>
          <p:cNvPr id="18" name="Rectangle 17">
            <a:extLst>
              <a:ext uri="{FF2B5EF4-FFF2-40B4-BE49-F238E27FC236}">
                <a16:creationId xmlns:a16="http://schemas.microsoft.com/office/drawing/2014/main" id="{ED9B0ABF-E784-F685-46D0-0795E99A7620}"/>
              </a:ext>
            </a:extLst>
          </p:cNvPr>
          <p:cNvSpPr/>
          <p:nvPr/>
        </p:nvSpPr>
        <p:spPr>
          <a:xfrm>
            <a:off x="4483199" y="2009000"/>
            <a:ext cx="3041551" cy="997411"/>
          </a:xfrm>
          <a:prstGeom prst="rect">
            <a:avLst/>
          </a:prstGeom>
          <a:solidFill>
            <a:schemeClr val="accent2">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NZ" sz="1200" dirty="0"/>
              <a:t>More support in general</a:t>
            </a:r>
          </a:p>
          <a:p>
            <a:pPr marL="285750" indent="-285750">
              <a:buFont typeface="Arial" panose="020B0604020202020204" pitchFamily="34" charset="0"/>
              <a:buChar char="•"/>
            </a:pPr>
            <a:r>
              <a:rPr lang="en-NZ" sz="1200" dirty="0"/>
              <a:t>Access to funding</a:t>
            </a:r>
          </a:p>
          <a:p>
            <a:pPr marL="285750" indent="-285750">
              <a:buFont typeface="Arial" panose="020B0604020202020204" pitchFamily="34" charset="0"/>
              <a:buChar char="•"/>
            </a:pPr>
            <a:r>
              <a:rPr lang="en-NZ" sz="1200" dirty="0"/>
              <a:t>Better communication</a:t>
            </a:r>
          </a:p>
        </p:txBody>
      </p:sp>
      <p:sp>
        <p:nvSpPr>
          <p:cNvPr id="21" name="Arrow: Pentagon 20">
            <a:extLst>
              <a:ext uri="{FF2B5EF4-FFF2-40B4-BE49-F238E27FC236}">
                <a16:creationId xmlns:a16="http://schemas.microsoft.com/office/drawing/2014/main" id="{ABB070E5-1A44-089A-5C31-DDE34DA41A19}"/>
              </a:ext>
            </a:extLst>
          </p:cNvPr>
          <p:cNvSpPr/>
          <p:nvPr/>
        </p:nvSpPr>
        <p:spPr bwMode="ltGray">
          <a:xfrm>
            <a:off x="7896227" y="2049797"/>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NZ" sz="1400" b="0" dirty="0"/>
          </a:p>
        </p:txBody>
      </p:sp>
      <p:pic>
        <p:nvPicPr>
          <p:cNvPr id="22" name="Graphic 21">
            <a:extLst>
              <a:ext uri="{FF2B5EF4-FFF2-40B4-BE49-F238E27FC236}">
                <a16:creationId xmlns:a16="http://schemas.microsoft.com/office/drawing/2014/main" id="{C05CE4DA-F2FA-0952-4D0D-0F58C4E2DC1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67287" y="2087236"/>
            <a:ext cx="617864" cy="617864"/>
          </a:xfrm>
          <a:prstGeom prst="rect">
            <a:avLst/>
          </a:prstGeom>
        </p:spPr>
      </p:pic>
    </p:spTree>
    <p:extLst>
      <p:ext uri="{BB962C8B-B14F-4D97-AF65-F5344CB8AC3E}">
        <p14:creationId xmlns:p14="http://schemas.microsoft.com/office/powerpoint/2010/main" val="1291894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standing on a hill with a large object on the side&#10;&#10;Description automatically generated">
            <a:extLst>
              <a:ext uri="{FF2B5EF4-FFF2-40B4-BE49-F238E27FC236}">
                <a16:creationId xmlns:a16="http://schemas.microsoft.com/office/drawing/2014/main" id="{81CD4ED9-2F27-CBEC-F186-D3BA93D26406}"/>
              </a:ext>
            </a:extLst>
          </p:cNvPr>
          <p:cNvPicPr>
            <a:picLocks noChangeAspect="1"/>
          </p:cNvPicPr>
          <p:nvPr/>
        </p:nvPicPr>
        <p:blipFill rotWithShape="1">
          <a:blip r:embed="rId3">
            <a:extLst>
              <a:ext uri="{28A0092B-C50C-407E-A947-70E740481C1C}">
                <a14:useLocalDpi xmlns:a14="http://schemas.microsoft.com/office/drawing/2010/main" val="0"/>
              </a:ext>
            </a:extLst>
          </a:blip>
          <a:srcRect t="28040" b="15231"/>
          <a:stretch/>
        </p:blipFill>
        <p:spPr>
          <a:xfrm>
            <a:off x="0" y="-13164"/>
            <a:ext cx="12192000" cy="2593617"/>
          </a:xfrm>
          <a:prstGeom prst="rect">
            <a:avLst/>
          </a:prstGeom>
        </p:spPr>
      </p:pic>
      <p:sp>
        <p:nvSpPr>
          <p:cNvPr id="210" name="Freeform: Shape 209">
            <a:extLst>
              <a:ext uri="{FF2B5EF4-FFF2-40B4-BE49-F238E27FC236}">
                <a16:creationId xmlns:a16="http://schemas.microsoft.com/office/drawing/2014/main" id="{19177F38-6B47-4FC7-8C4C-31E7B5477B10}"/>
              </a:ext>
            </a:extLst>
          </p:cNvPr>
          <p:cNvSpPr/>
          <p:nvPr/>
        </p:nvSpPr>
        <p:spPr>
          <a:xfrm>
            <a:off x="0" y="1800000"/>
            <a:ext cx="12192000" cy="755999"/>
          </a:xfrm>
          <a:custGeom>
            <a:avLst/>
            <a:gdLst>
              <a:gd name="connsiteX0" fmla="*/ 0 w 12192000"/>
              <a:gd name="connsiteY0" fmla="*/ 0 h 6245999"/>
              <a:gd name="connsiteX1" fmla="*/ 12192000 w 12192000"/>
              <a:gd name="connsiteY1" fmla="*/ 0 h 6245999"/>
              <a:gd name="connsiteX2" fmla="*/ 12192000 w 12192000"/>
              <a:gd name="connsiteY2" fmla="*/ 6245999 h 6245999"/>
              <a:gd name="connsiteX3" fmla="*/ 0 w 12192000"/>
              <a:gd name="connsiteY3" fmla="*/ 6245999 h 6245999"/>
            </a:gdLst>
            <a:ahLst/>
            <a:cxnLst>
              <a:cxn ang="0">
                <a:pos x="connsiteX0" y="connsiteY0"/>
              </a:cxn>
              <a:cxn ang="0">
                <a:pos x="connsiteX1" y="connsiteY1"/>
              </a:cxn>
              <a:cxn ang="0">
                <a:pos x="connsiteX2" y="connsiteY2"/>
              </a:cxn>
              <a:cxn ang="0">
                <a:pos x="connsiteX3" y="connsiteY3"/>
              </a:cxn>
            </a:cxnLst>
            <a:rect l="l" t="t" r="r" b="b"/>
            <a:pathLst>
              <a:path w="12192000" h="6245999">
                <a:moveTo>
                  <a:pt x="0" y="0"/>
                </a:moveTo>
                <a:lnTo>
                  <a:pt x="12192000" y="0"/>
                </a:lnTo>
                <a:lnTo>
                  <a:pt x="12192000" y="6245999"/>
                </a:lnTo>
                <a:lnTo>
                  <a:pt x="0" y="6245999"/>
                </a:lnTo>
                <a:close/>
              </a:path>
            </a:pathLst>
          </a:custGeom>
          <a:gradFill>
            <a:gsLst>
              <a:gs pos="100000">
                <a:schemeClr val="accent1">
                  <a:alpha val="70000"/>
                </a:schemeClr>
              </a:gs>
              <a:gs pos="17000">
                <a:schemeClr val="accent2">
                  <a:alpha val="7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12" name="Freeform: Shape 211">
            <a:extLst>
              <a:ext uri="{FF2B5EF4-FFF2-40B4-BE49-F238E27FC236}">
                <a16:creationId xmlns:a16="http://schemas.microsoft.com/office/drawing/2014/main" id="{65114B41-89D3-4612-B9DB-0B61F93F5BA3}"/>
              </a:ext>
            </a:extLst>
          </p:cNvPr>
          <p:cNvSpPr/>
          <p:nvPr/>
        </p:nvSpPr>
        <p:spPr>
          <a:xfrm>
            <a:off x="0" y="2556001"/>
            <a:ext cx="12192000" cy="3948494"/>
          </a:xfrm>
          <a:custGeom>
            <a:avLst/>
            <a:gdLst>
              <a:gd name="connsiteX0" fmla="*/ 0 w 12192000"/>
              <a:gd name="connsiteY0" fmla="*/ 0 h 6245999"/>
              <a:gd name="connsiteX1" fmla="*/ 12192000 w 12192000"/>
              <a:gd name="connsiteY1" fmla="*/ 0 h 6245999"/>
              <a:gd name="connsiteX2" fmla="*/ 12192000 w 12192000"/>
              <a:gd name="connsiteY2" fmla="*/ 6245999 h 6245999"/>
              <a:gd name="connsiteX3" fmla="*/ 0 w 12192000"/>
              <a:gd name="connsiteY3" fmla="*/ 6245999 h 6245999"/>
            </a:gdLst>
            <a:ahLst/>
            <a:cxnLst>
              <a:cxn ang="0">
                <a:pos x="connsiteX0" y="connsiteY0"/>
              </a:cxn>
              <a:cxn ang="0">
                <a:pos x="connsiteX1" y="connsiteY1"/>
              </a:cxn>
              <a:cxn ang="0">
                <a:pos x="connsiteX2" y="connsiteY2"/>
              </a:cxn>
              <a:cxn ang="0">
                <a:pos x="connsiteX3" y="connsiteY3"/>
              </a:cxn>
            </a:cxnLst>
            <a:rect l="l" t="t" r="r" b="b"/>
            <a:pathLst>
              <a:path w="12192000" h="6245999">
                <a:moveTo>
                  <a:pt x="0" y="0"/>
                </a:moveTo>
                <a:lnTo>
                  <a:pt x="12192000" y="0"/>
                </a:lnTo>
                <a:lnTo>
                  <a:pt x="12192000" y="6245999"/>
                </a:lnTo>
                <a:lnTo>
                  <a:pt x="0" y="6245999"/>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9" name="Title 8">
            <a:extLst>
              <a:ext uri="{FF2B5EF4-FFF2-40B4-BE49-F238E27FC236}">
                <a16:creationId xmlns:a16="http://schemas.microsoft.com/office/drawing/2014/main" id="{4E954179-02E8-4F42-B038-B097C01C974F}"/>
              </a:ext>
            </a:extLst>
          </p:cNvPr>
          <p:cNvSpPr>
            <a:spLocks noGrp="1"/>
          </p:cNvSpPr>
          <p:nvPr>
            <p:ph type="title"/>
          </p:nvPr>
        </p:nvSpPr>
        <p:spPr/>
        <p:txBody>
          <a:bodyPr/>
          <a:lstStyle/>
          <a:p>
            <a:r>
              <a:rPr lang="en-NZ" sz="4000" b="1" dirty="0">
                <a:solidFill>
                  <a:schemeClr val="bg1"/>
                </a:solidFill>
              </a:rPr>
              <a:t>METHOD</a:t>
            </a:r>
          </a:p>
        </p:txBody>
      </p:sp>
      <p:sp>
        <p:nvSpPr>
          <p:cNvPr id="23" name="TextBox 22"/>
          <p:cNvSpPr txBox="1"/>
          <p:nvPr/>
        </p:nvSpPr>
        <p:spPr>
          <a:xfrm>
            <a:off x="9112959" y="3881126"/>
            <a:ext cx="252023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rPr>
              <a:t>129 stakeholders completed the survey.</a:t>
            </a:r>
          </a:p>
        </p:txBody>
      </p:sp>
      <p:cxnSp>
        <p:nvCxnSpPr>
          <p:cNvPr id="61" name="Straight Connector 60"/>
          <p:cNvCxnSpPr/>
          <p:nvPr/>
        </p:nvCxnSpPr>
        <p:spPr>
          <a:xfrm flipV="1">
            <a:off x="10374863" y="2470191"/>
            <a:ext cx="0" cy="695157"/>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65" name="Oval 64"/>
          <p:cNvSpPr/>
          <p:nvPr/>
        </p:nvSpPr>
        <p:spPr>
          <a:xfrm>
            <a:off x="9867130" y="2803094"/>
            <a:ext cx="1015466" cy="10154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grpSp>
        <p:nvGrpSpPr>
          <p:cNvPr id="77" name="Group 76"/>
          <p:cNvGrpSpPr/>
          <p:nvPr/>
        </p:nvGrpSpPr>
        <p:grpSpPr>
          <a:xfrm>
            <a:off x="10146085" y="3076589"/>
            <a:ext cx="457557" cy="468477"/>
            <a:chOff x="742954" y="1752561"/>
            <a:chExt cx="1400173" cy="1433560"/>
          </a:xfrm>
          <a:solidFill>
            <a:schemeClr val="tx1">
              <a:lumMod val="50000"/>
              <a:lumOff val="50000"/>
            </a:schemeClr>
          </a:solidFill>
        </p:grpSpPr>
        <p:sp>
          <p:nvSpPr>
            <p:cNvPr id="78" name="Oval 77"/>
            <p:cNvSpPr/>
            <p:nvPr/>
          </p:nvSpPr>
          <p:spPr>
            <a:xfrm>
              <a:off x="742954" y="175256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79" name="Oval 78"/>
            <p:cNvSpPr/>
            <p:nvPr/>
          </p:nvSpPr>
          <p:spPr>
            <a:xfrm>
              <a:off x="884065" y="175256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80" name="Oval 79"/>
            <p:cNvSpPr/>
            <p:nvPr/>
          </p:nvSpPr>
          <p:spPr>
            <a:xfrm>
              <a:off x="1025176" y="175256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81" name="Oval 80"/>
            <p:cNvSpPr/>
            <p:nvPr/>
          </p:nvSpPr>
          <p:spPr>
            <a:xfrm>
              <a:off x="1166287" y="175256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82" name="Oval 81"/>
            <p:cNvSpPr/>
            <p:nvPr/>
          </p:nvSpPr>
          <p:spPr>
            <a:xfrm>
              <a:off x="1307396" y="175256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83" name="Oval 82"/>
            <p:cNvSpPr/>
            <p:nvPr/>
          </p:nvSpPr>
          <p:spPr>
            <a:xfrm>
              <a:off x="1448507" y="175256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84" name="Oval 83"/>
            <p:cNvSpPr/>
            <p:nvPr/>
          </p:nvSpPr>
          <p:spPr>
            <a:xfrm>
              <a:off x="1589619" y="175256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85" name="Oval 84"/>
            <p:cNvSpPr/>
            <p:nvPr/>
          </p:nvSpPr>
          <p:spPr>
            <a:xfrm>
              <a:off x="1730730" y="175256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86" name="Oval 85"/>
            <p:cNvSpPr/>
            <p:nvPr/>
          </p:nvSpPr>
          <p:spPr>
            <a:xfrm>
              <a:off x="1871841" y="175256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87" name="Oval 86"/>
            <p:cNvSpPr/>
            <p:nvPr/>
          </p:nvSpPr>
          <p:spPr>
            <a:xfrm>
              <a:off x="2012952" y="175256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88" name="Oval 87"/>
            <p:cNvSpPr/>
            <p:nvPr/>
          </p:nvSpPr>
          <p:spPr>
            <a:xfrm>
              <a:off x="742954" y="189737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89" name="Oval 88"/>
            <p:cNvSpPr/>
            <p:nvPr/>
          </p:nvSpPr>
          <p:spPr>
            <a:xfrm>
              <a:off x="884065" y="189737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90" name="Oval 89"/>
            <p:cNvSpPr/>
            <p:nvPr/>
          </p:nvSpPr>
          <p:spPr>
            <a:xfrm>
              <a:off x="1025176" y="189737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91" name="Oval 90"/>
            <p:cNvSpPr/>
            <p:nvPr/>
          </p:nvSpPr>
          <p:spPr>
            <a:xfrm>
              <a:off x="1166287" y="189737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92" name="Oval 91"/>
            <p:cNvSpPr/>
            <p:nvPr/>
          </p:nvSpPr>
          <p:spPr>
            <a:xfrm>
              <a:off x="1307396" y="189737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93" name="Oval 92"/>
            <p:cNvSpPr/>
            <p:nvPr/>
          </p:nvSpPr>
          <p:spPr>
            <a:xfrm>
              <a:off x="1448507" y="189737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94" name="Oval 93"/>
            <p:cNvSpPr/>
            <p:nvPr/>
          </p:nvSpPr>
          <p:spPr>
            <a:xfrm>
              <a:off x="1589619" y="189737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95" name="Oval 94"/>
            <p:cNvSpPr/>
            <p:nvPr/>
          </p:nvSpPr>
          <p:spPr>
            <a:xfrm>
              <a:off x="1730730" y="189737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96" name="Oval 95"/>
            <p:cNvSpPr/>
            <p:nvPr/>
          </p:nvSpPr>
          <p:spPr>
            <a:xfrm>
              <a:off x="1871841" y="189737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97" name="Oval 96"/>
            <p:cNvSpPr/>
            <p:nvPr/>
          </p:nvSpPr>
          <p:spPr>
            <a:xfrm>
              <a:off x="2012952" y="189737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98" name="Oval 97"/>
            <p:cNvSpPr/>
            <p:nvPr/>
          </p:nvSpPr>
          <p:spPr>
            <a:xfrm>
              <a:off x="742954" y="204218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99" name="Oval 98"/>
            <p:cNvSpPr/>
            <p:nvPr/>
          </p:nvSpPr>
          <p:spPr>
            <a:xfrm>
              <a:off x="884065" y="204218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00" name="Oval 99"/>
            <p:cNvSpPr/>
            <p:nvPr/>
          </p:nvSpPr>
          <p:spPr>
            <a:xfrm>
              <a:off x="1025176" y="204218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01" name="Oval 100"/>
            <p:cNvSpPr/>
            <p:nvPr/>
          </p:nvSpPr>
          <p:spPr>
            <a:xfrm>
              <a:off x="1166287" y="204218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02" name="Oval 101"/>
            <p:cNvSpPr/>
            <p:nvPr/>
          </p:nvSpPr>
          <p:spPr>
            <a:xfrm>
              <a:off x="1307396" y="204218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03" name="Oval 102"/>
            <p:cNvSpPr/>
            <p:nvPr/>
          </p:nvSpPr>
          <p:spPr>
            <a:xfrm>
              <a:off x="1448507" y="204218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05" name="Oval 104"/>
            <p:cNvSpPr/>
            <p:nvPr/>
          </p:nvSpPr>
          <p:spPr>
            <a:xfrm>
              <a:off x="1589619" y="204218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06" name="Oval 105"/>
            <p:cNvSpPr/>
            <p:nvPr/>
          </p:nvSpPr>
          <p:spPr>
            <a:xfrm>
              <a:off x="1730730" y="204218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07" name="Oval 106"/>
            <p:cNvSpPr/>
            <p:nvPr/>
          </p:nvSpPr>
          <p:spPr>
            <a:xfrm>
              <a:off x="1871841" y="204218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08" name="Oval 107"/>
            <p:cNvSpPr/>
            <p:nvPr/>
          </p:nvSpPr>
          <p:spPr>
            <a:xfrm>
              <a:off x="2012952" y="204218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09" name="Oval 108"/>
            <p:cNvSpPr/>
            <p:nvPr/>
          </p:nvSpPr>
          <p:spPr>
            <a:xfrm>
              <a:off x="742954" y="218699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10" name="Oval 109"/>
            <p:cNvSpPr/>
            <p:nvPr/>
          </p:nvSpPr>
          <p:spPr>
            <a:xfrm>
              <a:off x="884065" y="218699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11" name="Oval 110"/>
            <p:cNvSpPr/>
            <p:nvPr/>
          </p:nvSpPr>
          <p:spPr>
            <a:xfrm>
              <a:off x="1025176" y="218699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12" name="Oval 111"/>
            <p:cNvSpPr/>
            <p:nvPr/>
          </p:nvSpPr>
          <p:spPr>
            <a:xfrm>
              <a:off x="1166287" y="218699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13" name="Oval 112"/>
            <p:cNvSpPr/>
            <p:nvPr/>
          </p:nvSpPr>
          <p:spPr>
            <a:xfrm>
              <a:off x="1307396" y="218699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14" name="Oval 113"/>
            <p:cNvSpPr/>
            <p:nvPr/>
          </p:nvSpPr>
          <p:spPr>
            <a:xfrm>
              <a:off x="1448507" y="218699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15" name="Oval 114"/>
            <p:cNvSpPr/>
            <p:nvPr/>
          </p:nvSpPr>
          <p:spPr>
            <a:xfrm>
              <a:off x="1589619" y="218699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16" name="Oval 115"/>
            <p:cNvSpPr/>
            <p:nvPr/>
          </p:nvSpPr>
          <p:spPr>
            <a:xfrm>
              <a:off x="1730730" y="218699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17" name="Oval 116"/>
            <p:cNvSpPr/>
            <p:nvPr/>
          </p:nvSpPr>
          <p:spPr>
            <a:xfrm>
              <a:off x="1871841" y="2186997"/>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18" name="Oval 117"/>
            <p:cNvSpPr/>
            <p:nvPr/>
          </p:nvSpPr>
          <p:spPr>
            <a:xfrm>
              <a:off x="2012952" y="2186999"/>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19" name="Oval 118"/>
            <p:cNvSpPr/>
            <p:nvPr/>
          </p:nvSpPr>
          <p:spPr>
            <a:xfrm>
              <a:off x="742954" y="233181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20" name="Oval 119"/>
            <p:cNvSpPr/>
            <p:nvPr/>
          </p:nvSpPr>
          <p:spPr>
            <a:xfrm>
              <a:off x="884065" y="233181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21" name="Oval 120"/>
            <p:cNvSpPr/>
            <p:nvPr/>
          </p:nvSpPr>
          <p:spPr>
            <a:xfrm>
              <a:off x="1025176" y="233181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22" name="Oval 121"/>
            <p:cNvSpPr/>
            <p:nvPr/>
          </p:nvSpPr>
          <p:spPr>
            <a:xfrm>
              <a:off x="1166287" y="233181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23" name="Oval 122"/>
            <p:cNvSpPr/>
            <p:nvPr/>
          </p:nvSpPr>
          <p:spPr>
            <a:xfrm>
              <a:off x="1307396" y="233181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24" name="Oval 123"/>
            <p:cNvSpPr/>
            <p:nvPr/>
          </p:nvSpPr>
          <p:spPr>
            <a:xfrm>
              <a:off x="1448507" y="233181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25" name="Oval 124"/>
            <p:cNvSpPr/>
            <p:nvPr/>
          </p:nvSpPr>
          <p:spPr>
            <a:xfrm>
              <a:off x="1589619" y="233181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26" name="Oval 125"/>
            <p:cNvSpPr/>
            <p:nvPr/>
          </p:nvSpPr>
          <p:spPr>
            <a:xfrm>
              <a:off x="1730730" y="233181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27" name="Oval 126"/>
            <p:cNvSpPr/>
            <p:nvPr/>
          </p:nvSpPr>
          <p:spPr>
            <a:xfrm>
              <a:off x="1871841" y="233181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28" name="Oval 127"/>
            <p:cNvSpPr/>
            <p:nvPr/>
          </p:nvSpPr>
          <p:spPr>
            <a:xfrm>
              <a:off x="2012952" y="2331809"/>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29" name="Oval 128"/>
            <p:cNvSpPr/>
            <p:nvPr/>
          </p:nvSpPr>
          <p:spPr>
            <a:xfrm>
              <a:off x="742954" y="247662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30" name="Oval 129"/>
            <p:cNvSpPr/>
            <p:nvPr/>
          </p:nvSpPr>
          <p:spPr>
            <a:xfrm>
              <a:off x="884065" y="247662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31" name="Oval 130"/>
            <p:cNvSpPr/>
            <p:nvPr/>
          </p:nvSpPr>
          <p:spPr>
            <a:xfrm>
              <a:off x="1025176" y="2476629"/>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32" name="Oval 131"/>
            <p:cNvSpPr/>
            <p:nvPr/>
          </p:nvSpPr>
          <p:spPr>
            <a:xfrm>
              <a:off x="1166287" y="247663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33" name="Oval 132"/>
            <p:cNvSpPr/>
            <p:nvPr/>
          </p:nvSpPr>
          <p:spPr>
            <a:xfrm>
              <a:off x="1307396" y="2476633"/>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34" name="Oval 133"/>
            <p:cNvSpPr/>
            <p:nvPr/>
          </p:nvSpPr>
          <p:spPr>
            <a:xfrm>
              <a:off x="1448507" y="2476633"/>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35" name="Oval 134"/>
            <p:cNvSpPr/>
            <p:nvPr/>
          </p:nvSpPr>
          <p:spPr>
            <a:xfrm>
              <a:off x="1589619" y="2476638"/>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36" name="Oval 135"/>
            <p:cNvSpPr/>
            <p:nvPr/>
          </p:nvSpPr>
          <p:spPr>
            <a:xfrm>
              <a:off x="1730730" y="2476640"/>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37" name="Oval 136"/>
            <p:cNvSpPr/>
            <p:nvPr/>
          </p:nvSpPr>
          <p:spPr>
            <a:xfrm>
              <a:off x="1871841" y="2476640"/>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38" name="Oval 137"/>
            <p:cNvSpPr/>
            <p:nvPr/>
          </p:nvSpPr>
          <p:spPr>
            <a:xfrm>
              <a:off x="2012952" y="2476645"/>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39" name="Oval 138"/>
            <p:cNvSpPr/>
            <p:nvPr/>
          </p:nvSpPr>
          <p:spPr>
            <a:xfrm>
              <a:off x="742954" y="2621462"/>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40" name="Oval 139"/>
            <p:cNvSpPr/>
            <p:nvPr/>
          </p:nvSpPr>
          <p:spPr>
            <a:xfrm>
              <a:off x="884065" y="262146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41" name="Oval 140"/>
            <p:cNvSpPr/>
            <p:nvPr/>
          </p:nvSpPr>
          <p:spPr>
            <a:xfrm>
              <a:off x="1025176" y="2621466"/>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42" name="Oval 141"/>
            <p:cNvSpPr/>
            <p:nvPr/>
          </p:nvSpPr>
          <p:spPr>
            <a:xfrm>
              <a:off x="1166287" y="2621464"/>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43" name="Oval 142"/>
            <p:cNvSpPr/>
            <p:nvPr/>
          </p:nvSpPr>
          <p:spPr>
            <a:xfrm>
              <a:off x="1307396" y="2621469"/>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44" name="Oval 143"/>
            <p:cNvSpPr/>
            <p:nvPr/>
          </p:nvSpPr>
          <p:spPr>
            <a:xfrm>
              <a:off x="1448507" y="262147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45" name="Oval 144"/>
            <p:cNvSpPr/>
            <p:nvPr/>
          </p:nvSpPr>
          <p:spPr>
            <a:xfrm>
              <a:off x="1589619" y="262147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46" name="Oval 145"/>
            <p:cNvSpPr/>
            <p:nvPr/>
          </p:nvSpPr>
          <p:spPr>
            <a:xfrm>
              <a:off x="1730730" y="2621476"/>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47" name="Oval 146"/>
            <p:cNvSpPr/>
            <p:nvPr/>
          </p:nvSpPr>
          <p:spPr>
            <a:xfrm>
              <a:off x="1871841" y="2621478"/>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48" name="Oval 147"/>
            <p:cNvSpPr/>
            <p:nvPr/>
          </p:nvSpPr>
          <p:spPr>
            <a:xfrm>
              <a:off x="2012952" y="2621478"/>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49" name="Oval 148"/>
            <p:cNvSpPr/>
            <p:nvPr/>
          </p:nvSpPr>
          <p:spPr>
            <a:xfrm>
              <a:off x="742954" y="2766291"/>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50" name="Oval 149"/>
            <p:cNvSpPr/>
            <p:nvPr/>
          </p:nvSpPr>
          <p:spPr>
            <a:xfrm>
              <a:off x="884065" y="2766291"/>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51" name="Oval 150"/>
            <p:cNvSpPr/>
            <p:nvPr/>
          </p:nvSpPr>
          <p:spPr>
            <a:xfrm>
              <a:off x="1025176" y="2766291"/>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52" name="Oval 151"/>
            <p:cNvSpPr/>
            <p:nvPr/>
          </p:nvSpPr>
          <p:spPr>
            <a:xfrm>
              <a:off x="1166287" y="2766291"/>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53" name="Oval 152"/>
            <p:cNvSpPr/>
            <p:nvPr/>
          </p:nvSpPr>
          <p:spPr>
            <a:xfrm>
              <a:off x="1307396" y="2766291"/>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54" name="Oval 153"/>
            <p:cNvSpPr/>
            <p:nvPr/>
          </p:nvSpPr>
          <p:spPr>
            <a:xfrm>
              <a:off x="1448507" y="2766291"/>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55" name="Oval 154"/>
            <p:cNvSpPr/>
            <p:nvPr/>
          </p:nvSpPr>
          <p:spPr>
            <a:xfrm>
              <a:off x="1589619" y="2766291"/>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56" name="Oval 155"/>
            <p:cNvSpPr/>
            <p:nvPr/>
          </p:nvSpPr>
          <p:spPr>
            <a:xfrm>
              <a:off x="1730730" y="2766291"/>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57" name="Oval 156"/>
            <p:cNvSpPr/>
            <p:nvPr/>
          </p:nvSpPr>
          <p:spPr>
            <a:xfrm>
              <a:off x="1871841" y="2766291"/>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58" name="Oval 157"/>
            <p:cNvSpPr/>
            <p:nvPr/>
          </p:nvSpPr>
          <p:spPr>
            <a:xfrm>
              <a:off x="2012952" y="2766291"/>
              <a:ext cx="130175" cy="13017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59" name="Oval 158"/>
            <p:cNvSpPr/>
            <p:nvPr/>
          </p:nvSpPr>
          <p:spPr>
            <a:xfrm>
              <a:off x="742954" y="2911108"/>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60" name="Oval 159"/>
            <p:cNvSpPr/>
            <p:nvPr/>
          </p:nvSpPr>
          <p:spPr>
            <a:xfrm>
              <a:off x="884065" y="2911110"/>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61" name="Oval 160"/>
            <p:cNvSpPr/>
            <p:nvPr/>
          </p:nvSpPr>
          <p:spPr>
            <a:xfrm>
              <a:off x="1025176" y="2911112"/>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62" name="Oval 161"/>
            <p:cNvSpPr/>
            <p:nvPr/>
          </p:nvSpPr>
          <p:spPr>
            <a:xfrm>
              <a:off x="1166287" y="2911112"/>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63" name="Oval 162"/>
            <p:cNvSpPr/>
            <p:nvPr/>
          </p:nvSpPr>
          <p:spPr>
            <a:xfrm>
              <a:off x="1307396" y="2911110"/>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64" name="Oval 163"/>
            <p:cNvSpPr/>
            <p:nvPr/>
          </p:nvSpPr>
          <p:spPr>
            <a:xfrm>
              <a:off x="1448507" y="2911115"/>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65" name="Oval 164"/>
            <p:cNvSpPr/>
            <p:nvPr/>
          </p:nvSpPr>
          <p:spPr>
            <a:xfrm>
              <a:off x="1589619" y="2911117"/>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66" name="Oval 165"/>
            <p:cNvSpPr/>
            <p:nvPr/>
          </p:nvSpPr>
          <p:spPr>
            <a:xfrm>
              <a:off x="1730730" y="2911119"/>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67" name="Oval 166"/>
            <p:cNvSpPr/>
            <p:nvPr/>
          </p:nvSpPr>
          <p:spPr>
            <a:xfrm>
              <a:off x="1871841" y="2911117"/>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68" name="Oval 167"/>
            <p:cNvSpPr/>
            <p:nvPr/>
          </p:nvSpPr>
          <p:spPr>
            <a:xfrm>
              <a:off x="2012952" y="2911122"/>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69" name="Oval 168"/>
            <p:cNvSpPr/>
            <p:nvPr/>
          </p:nvSpPr>
          <p:spPr>
            <a:xfrm>
              <a:off x="742954" y="3055939"/>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70" name="Oval 169"/>
            <p:cNvSpPr/>
            <p:nvPr/>
          </p:nvSpPr>
          <p:spPr>
            <a:xfrm>
              <a:off x="884065" y="3055939"/>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71" name="Oval 170"/>
            <p:cNvSpPr/>
            <p:nvPr/>
          </p:nvSpPr>
          <p:spPr>
            <a:xfrm>
              <a:off x="1025176" y="3055939"/>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72" name="Oval 171"/>
            <p:cNvSpPr/>
            <p:nvPr/>
          </p:nvSpPr>
          <p:spPr>
            <a:xfrm>
              <a:off x="1166287" y="3055939"/>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73" name="Oval 172"/>
            <p:cNvSpPr/>
            <p:nvPr/>
          </p:nvSpPr>
          <p:spPr>
            <a:xfrm>
              <a:off x="1307396" y="3055939"/>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74" name="Oval 173"/>
            <p:cNvSpPr/>
            <p:nvPr/>
          </p:nvSpPr>
          <p:spPr>
            <a:xfrm>
              <a:off x="1448507" y="3055939"/>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75" name="Oval 174"/>
            <p:cNvSpPr/>
            <p:nvPr/>
          </p:nvSpPr>
          <p:spPr>
            <a:xfrm>
              <a:off x="1589618" y="3055930"/>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76" name="Oval 175"/>
            <p:cNvSpPr/>
            <p:nvPr/>
          </p:nvSpPr>
          <p:spPr>
            <a:xfrm>
              <a:off x="1730727" y="3055935"/>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77" name="Oval 176"/>
            <p:cNvSpPr/>
            <p:nvPr/>
          </p:nvSpPr>
          <p:spPr>
            <a:xfrm>
              <a:off x="1871834" y="3055946"/>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78" name="Oval 177"/>
            <p:cNvSpPr/>
            <p:nvPr/>
          </p:nvSpPr>
          <p:spPr>
            <a:xfrm>
              <a:off x="2012950" y="3055937"/>
              <a:ext cx="130175" cy="13017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grpSp>
      <p:sp>
        <p:nvSpPr>
          <p:cNvPr id="21" name="TextBox 20"/>
          <p:cNvSpPr txBox="1"/>
          <p:nvPr/>
        </p:nvSpPr>
        <p:spPr>
          <a:xfrm>
            <a:off x="3632389" y="3882937"/>
            <a:ext cx="194752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dirty="0"/>
              <a:t>6 to 25 September </a:t>
            </a:r>
            <a:r>
              <a:rPr kumimoji="0" lang="en-NZ" sz="1600" b="0" i="0" u="none" strike="noStrike" kern="1200" cap="none" spc="0" normalizeH="0" baseline="0" noProof="0" dirty="0">
                <a:ln>
                  <a:noFill/>
                </a:ln>
                <a:effectLst/>
                <a:uLnTx/>
                <a:uFillTx/>
              </a:rPr>
              <a:t>2023.</a:t>
            </a:r>
            <a:endParaRPr kumimoji="0" lang="en-NZ" sz="1600" b="0" i="0" u="none" strike="noStrike" kern="1200" cap="none" spc="0" normalizeH="0" baseline="0" noProof="0" dirty="0">
              <a:ln>
                <a:noFill/>
              </a:ln>
              <a:effectLst/>
              <a:uLnTx/>
              <a:uFillTx/>
              <a:cs typeface="Arial" pitchFamily="34" charset="0"/>
            </a:endParaRPr>
          </a:p>
        </p:txBody>
      </p:sp>
      <p:cxnSp>
        <p:nvCxnSpPr>
          <p:cNvPr id="59" name="Straight Connector 58"/>
          <p:cNvCxnSpPr>
            <a:cxnSpLocks/>
          </p:cNvCxnSpPr>
          <p:nvPr/>
        </p:nvCxnSpPr>
        <p:spPr>
          <a:xfrm flipV="1">
            <a:off x="4606151" y="2470191"/>
            <a:ext cx="0" cy="695157"/>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a:off x="4086883" y="2803094"/>
            <a:ext cx="1015466" cy="10154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grpSp>
        <p:nvGrpSpPr>
          <p:cNvPr id="54" name="Group 53"/>
          <p:cNvGrpSpPr/>
          <p:nvPr/>
        </p:nvGrpSpPr>
        <p:grpSpPr>
          <a:xfrm>
            <a:off x="4343514" y="3043266"/>
            <a:ext cx="525275" cy="535123"/>
            <a:chOff x="3803650" y="4125913"/>
            <a:chExt cx="1524000" cy="1552574"/>
          </a:xfrm>
          <a:solidFill>
            <a:schemeClr val="tx1">
              <a:lumMod val="50000"/>
              <a:lumOff val="50000"/>
            </a:schemeClr>
          </a:solidFill>
        </p:grpSpPr>
        <p:sp>
          <p:nvSpPr>
            <p:cNvPr id="31" name="Freeform 6"/>
            <p:cNvSpPr>
              <a:spLocks noEditPoints="1"/>
            </p:cNvSpPr>
            <p:nvPr/>
          </p:nvSpPr>
          <p:spPr bwMode="auto">
            <a:xfrm>
              <a:off x="3803650" y="4381500"/>
              <a:ext cx="1524000" cy="1296987"/>
            </a:xfrm>
            <a:custGeom>
              <a:avLst/>
              <a:gdLst>
                <a:gd name="T0" fmla="*/ 97 w 1414"/>
                <a:gd name="T1" fmla="*/ 0 h 1203"/>
                <a:gd name="T2" fmla="*/ 111 w 1414"/>
                <a:gd name="T3" fmla="*/ 80 h 1203"/>
                <a:gd name="T4" fmla="*/ 347 w 1414"/>
                <a:gd name="T5" fmla="*/ 88 h 1203"/>
                <a:gd name="T6" fmla="*/ 1062 w 1414"/>
                <a:gd name="T7" fmla="*/ 1 h 1203"/>
                <a:gd name="T8" fmla="*/ 1193 w 1414"/>
                <a:gd name="T9" fmla="*/ 185 h 1203"/>
                <a:gd name="T10" fmla="*/ 1303 w 1414"/>
                <a:gd name="T11" fmla="*/ 2 h 1203"/>
                <a:gd name="T12" fmla="*/ 1414 w 1414"/>
                <a:gd name="T13" fmla="*/ 1203 h 1203"/>
                <a:gd name="T14" fmla="*/ 0 w 1414"/>
                <a:gd name="T15" fmla="*/ 0 h 1203"/>
                <a:gd name="T16" fmla="*/ 590 w 1414"/>
                <a:gd name="T17" fmla="*/ 455 h 1203"/>
                <a:gd name="T18" fmla="*/ 811 w 1414"/>
                <a:gd name="T19" fmla="*/ 267 h 1203"/>
                <a:gd name="T20" fmla="*/ 321 w 1414"/>
                <a:gd name="T21" fmla="*/ 455 h 1203"/>
                <a:gd name="T22" fmla="*/ 542 w 1414"/>
                <a:gd name="T23" fmla="*/ 268 h 1203"/>
                <a:gd name="T24" fmla="*/ 321 w 1414"/>
                <a:gd name="T25" fmla="*/ 455 h 1203"/>
                <a:gd name="T26" fmla="*/ 1081 w 1414"/>
                <a:gd name="T27" fmla="*/ 268 h 1203"/>
                <a:gd name="T28" fmla="*/ 860 w 1414"/>
                <a:gd name="T29" fmla="*/ 455 h 1203"/>
                <a:gd name="T30" fmla="*/ 812 w 1414"/>
                <a:gd name="T31" fmla="*/ 687 h 1203"/>
                <a:gd name="T32" fmla="*/ 590 w 1414"/>
                <a:gd name="T33" fmla="*/ 501 h 1203"/>
                <a:gd name="T34" fmla="*/ 812 w 1414"/>
                <a:gd name="T35" fmla="*/ 687 h 1203"/>
                <a:gd name="T36" fmla="*/ 812 w 1414"/>
                <a:gd name="T37" fmla="*/ 919 h 1203"/>
                <a:gd name="T38" fmla="*/ 590 w 1414"/>
                <a:gd name="T39" fmla="*/ 733 h 1203"/>
                <a:gd name="T40" fmla="*/ 542 w 1414"/>
                <a:gd name="T41" fmla="*/ 501 h 1203"/>
                <a:gd name="T42" fmla="*/ 321 w 1414"/>
                <a:gd name="T43" fmla="*/ 687 h 1203"/>
                <a:gd name="T44" fmla="*/ 542 w 1414"/>
                <a:gd name="T45" fmla="*/ 501 h 1203"/>
                <a:gd name="T46" fmla="*/ 860 w 1414"/>
                <a:gd name="T47" fmla="*/ 501 h 1203"/>
                <a:gd name="T48" fmla="*/ 1081 w 1414"/>
                <a:gd name="T49" fmla="*/ 687 h 1203"/>
                <a:gd name="T50" fmla="*/ 321 w 1414"/>
                <a:gd name="T51" fmla="*/ 733 h 1203"/>
                <a:gd name="T52" fmla="*/ 542 w 1414"/>
                <a:gd name="T53" fmla="*/ 918 h 1203"/>
                <a:gd name="T54" fmla="*/ 321 w 1414"/>
                <a:gd name="T55" fmla="*/ 733 h 1203"/>
                <a:gd name="T56" fmla="*/ 1081 w 1414"/>
                <a:gd name="T57" fmla="*/ 733 h 1203"/>
                <a:gd name="T58" fmla="*/ 860 w 1414"/>
                <a:gd name="T59" fmla="*/ 919 h 1203"/>
                <a:gd name="T60" fmla="*/ 1127 w 1414"/>
                <a:gd name="T61" fmla="*/ 455 h 1203"/>
                <a:gd name="T62" fmla="*/ 1338 w 1414"/>
                <a:gd name="T63" fmla="*/ 268 h 1203"/>
                <a:gd name="T64" fmla="*/ 1127 w 1414"/>
                <a:gd name="T65" fmla="*/ 455 h 1203"/>
                <a:gd name="T66" fmla="*/ 1128 w 1414"/>
                <a:gd name="T67" fmla="*/ 687 h 1203"/>
                <a:gd name="T68" fmla="*/ 1338 w 1414"/>
                <a:gd name="T69" fmla="*/ 501 h 1203"/>
                <a:gd name="T70" fmla="*/ 1338 w 1414"/>
                <a:gd name="T71" fmla="*/ 919 h 1203"/>
                <a:gd name="T72" fmla="*/ 1128 w 1414"/>
                <a:gd name="T73" fmla="*/ 734 h 1203"/>
                <a:gd name="T74" fmla="*/ 1338 w 1414"/>
                <a:gd name="T75" fmla="*/ 919 h 1203"/>
                <a:gd name="T76" fmla="*/ 76 w 1414"/>
                <a:gd name="T77" fmla="*/ 268 h 1203"/>
                <a:gd name="T78" fmla="*/ 275 w 1414"/>
                <a:gd name="T79" fmla="*/ 455 h 1203"/>
                <a:gd name="T80" fmla="*/ 274 w 1414"/>
                <a:gd name="T81" fmla="*/ 501 h 1203"/>
                <a:gd name="T82" fmla="*/ 77 w 1414"/>
                <a:gd name="T83" fmla="*/ 687 h 1203"/>
                <a:gd name="T84" fmla="*/ 274 w 1414"/>
                <a:gd name="T85" fmla="*/ 501 h 1203"/>
                <a:gd name="T86" fmla="*/ 76 w 1414"/>
                <a:gd name="T87" fmla="*/ 734 h 1203"/>
                <a:gd name="T88" fmla="*/ 274 w 1414"/>
                <a:gd name="T89" fmla="*/ 919 h 1203"/>
                <a:gd name="T90" fmla="*/ 590 w 1414"/>
                <a:gd name="T91" fmla="*/ 965 h 1203"/>
                <a:gd name="T92" fmla="*/ 812 w 1414"/>
                <a:gd name="T93" fmla="*/ 1128 h 1203"/>
                <a:gd name="T94" fmla="*/ 590 w 1414"/>
                <a:gd name="T95" fmla="*/ 965 h 1203"/>
                <a:gd name="T96" fmla="*/ 321 w 1414"/>
                <a:gd name="T97" fmla="*/ 1127 h 1203"/>
                <a:gd name="T98" fmla="*/ 543 w 1414"/>
                <a:gd name="T99" fmla="*/ 966 h 1203"/>
                <a:gd name="T100" fmla="*/ 1081 w 1414"/>
                <a:gd name="T101" fmla="*/ 1128 h 1203"/>
                <a:gd name="T102" fmla="*/ 860 w 1414"/>
                <a:gd name="T103" fmla="*/ 966 h 1203"/>
                <a:gd name="T104" fmla="*/ 1081 w 1414"/>
                <a:gd name="T105" fmla="*/ 1128 h 1203"/>
                <a:gd name="T106" fmla="*/ 1128 w 1414"/>
                <a:gd name="T107" fmla="*/ 966 h 1203"/>
                <a:gd name="T108" fmla="*/ 1338 w 1414"/>
                <a:gd name="T109" fmla="*/ 1127 h 1203"/>
                <a:gd name="T110" fmla="*/ 76 w 1414"/>
                <a:gd name="T111" fmla="*/ 965 h 1203"/>
                <a:gd name="T112" fmla="*/ 274 w 1414"/>
                <a:gd name="T113" fmla="*/ 1127 h 1203"/>
                <a:gd name="T114" fmla="*/ 76 w 1414"/>
                <a:gd name="T115" fmla="*/ 965 h 1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14" h="1203">
                  <a:moveTo>
                    <a:pt x="0" y="0"/>
                  </a:moveTo>
                  <a:cubicBezTo>
                    <a:pt x="34" y="0"/>
                    <a:pt x="66" y="0"/>
                    <a:pt x="97" y="0"/>
                  </a:cubicBezTo>
                  <a:cubicBezTo>
                    <a:pt x="101" y="0"/>
                    <a:pt x="104" y="1"/>
                    <a:pt x="111" y="2"/>
                  </a:cubicBezTo>
                  <a:cubicBezTo>
                    <a:pt x="111" y="28"/>
                    <a:pt x="109" y="54"/>
                    <a:pt x="111" y="80"/>
                  </a:cubicBezTo>
                  <a:cubicBezTo>
                    <a:pt x="115" y="137"/>
                    <a:pt x="165" y="182"/>
                    <a:pt x="220" y="185"/>
                  </a:cubicBezTo>
                  <a:cubicBezTo>
                    <a:pt x="293" y="190"/>
                    <a:pt x="340" y="137"/>
                    <a:pt x="347" y="88"/>
                  </a:cubicBezTo>
                  <a:cubicBezTo>
                    <a:pt x="351" y="60"/>
                    <a:pt x="351" y="31"/>
                    <a:pt x="352" y="1"/>
                  </a:cubicBezTo>
                  <a:cubicBezTo>
                    <a:pt x="589" y="1"/>
                    <a:pt x="825" y="1"/>
                    <a:pt x="1062" y="1"/>
                  </a:cubicBezTo>
                  <a:cubicBezTo>
                    <a:pt x="1063" y="30"/>
                    <a:pt x="1063" y="59"/>
                    <a:pt x="1067" y="87"/>
                  </a:cubicBezTo>
                  <a:cubicBezTo>
                    <a:pt x="1075" y="147"/>
                    <a:pt x="1127" y="187"/>
                    <a:pt x="1193" y="185"/>
                  </a:cubicBezTo>
                  <a:cubicBezTo>
                    <a:pt x="1249" y="184"/>
                    <a:pt x="1299" y="137"/>
                    <a:pt x="1303" y="79"/>
                  </a:cubicBezTo>
                  <a:cubicBezTo>
                    <a:pt x="1305" y="54"/>
                    <a:pt x="1303" y="29"/>
                    <a:pt x="1303" y="2"/>
                  </a:cubicBezTo>
                  <a:cubicBezTo>
                    <a:pt x="1342" y="2"/>
                    <a:pt x="1377" y="2"/>
                    <a:pt x="1414" y="2"/>
                  </a:cubicBezTo>
                  <a:cubicBezTo>
                    <a:pt x="1414" y="402"/>
                    <a:pt x="1414" y="802"/>
                    <a:pt x="1414" y="1203"/>
                  </a:cubicBezTo>
                  <a:cubicBezTo>
                    <a:pt x="943" y="1203"/>
                    <a:pt x="473" y="1203"/>
                    <a:pt x="0" y="1203"/>
                  </a:cubicBezTo>
                  <a:cubicBezTo>
                    <a:pt x="0" y="803"/>
                    <a:pt x="0" y="403"/>
                    <a:pt x="0" y="0"/>
                  </a:cubicBezTo>
                  <a:close/>
                  <a:moveTo>
                    <a:pt x="590" y="267"/>
                  </a:moveTo>
                  <a:cubicBezTo>
                    <a:pt x="590" y="331"/>
                    <a:pt x="590" y="392"/>
                    <a:pt x="590" y="455"/>
                  </a:cubicBezTo>
                  <a:cubicBezTo>
                    <a:pt x="664" y="455"/>
                    <a:pt x="737" y="455"/>
                    <a:pt x="811" y="455"/>
                  </a:cubicBezTo>
                  <a:cubicBezTo>
                    <a:pt x="811" y="392"/>
                    <a:pt x="811" y="330"/>
                    <a:pt x="811" y="267"/>
                  </a:cubicBezTo>
                  <a:cubicBezTo>
                    <a:pt x="737" y="267"/>
                    <a:pt x="665" y="267"/>
                    <a:pt x="590" y="267"/>
                  </a:cubicBezTo>
                  <a:close/>
                  <a:moveTo>
                    <a:pt x="321" y="455"/>
                  </a:moveTo>
                  <a:cubicBezTo>
                    <a:pt x="396" y="455"/>
                    <a:pt x="469" y="455"/>
                    <a:pt x="542" y="455"/>
                  </a:cubicBezTo>
                  <a:cubicBezTo>
                    <a:pt x="542" y="392"/>
                    <a:pt x="542" y="330"/>
                    <a:pt x="542" y="268"/>
                  </a:cubicBezTo>
                  <a:cubicBezTo>
                    <a:pt x="467" y="268"/>
                    <a:pt x="394" y="268"/>
                    <a:pt x="321" y="268"/>
                  </a:cubicBezTo>
                  <a:cubicBezTo>
                    <a:pt x="321" y="331"/>
                    <a:pt x="321" y="393"/>
                    <a:pt x="321" y="455"/>
                  </a:cubicBezTo>
                  <a:close/>
                  <a:moveTo>
                    <a:pt x="1081" y="455"/>
                  </a:moveTo>
                  <a:cubicBezTo>
                    <a:pt x="1081" y="393"/>
                    <a:pt x="1081" y="331"/>
                    <a:pt x="1081" y="268"/>
                  </a:cubicBezTo>
                  <a:cubicBezTo>
                    <a:pt x="1007" y="268"/>
                    <a:pt x="933" y="268"/>
                    <a:pt x="860" y="268"/>
                  </a:cubicBezTo>
                  <a:cubicBezTo>
                    <a:pt x="860" y="331"/>
                    <a:pt x="860" y="393"/>
                    <a:pt x="860" y="455"/>
                  </a:cubicBezTo>
                  <a:cubicBezTo>
                    <a:pt x="934" y="455"/>
                    <a:pt x="1006" y="455"/>
                    <a:pt x="1081" y="455"/>
                  </a:cubicBezTo>
                  <a:close/>
                  <a:moveTo>
                    <a:pt x="812" y="687"/>
                  </a:moveTo>
                  <a:cubicBezTo>
                    <a:pt x="812" y="624"/>
                    <a:pt x="812" y="563"/>
                    <a:pt x="812" y="501"/>
                  </a:cubicBezTo>
                  <a:cubicBezTo>
                    <a:pt x="737" y="501"/>
                    <a:pt x="664" y="501"/>
                    <a:pt x="590" y="501"/>
                  </a:cubicBezTo>
                  <a:cubicBezTo>
                    <a:pt x="590" y="564"/>
                    <a:pt x="590" y="625"/>
                    <a:pt x="590" y="687"/>
                  </a:cubicBezTo>
                  <a:cubicBezTo>
                    <a:pt x="664" y="687"/>
                    <a:pt x="737" y="687"/>
                    <a:pt x="812" y="687"/>
                  </a:cubicBezTo>
                  <a:close/>
                  <a:moveTo>
                    <a:pt x="590" y="919"/>
                  </a:moveTo>
                  <a:cubicBezTo>
                    <a:pt x="665" y="919"/>
                    <a:pt x="737" y="919"/>
                    <a:pt x="812" y="919"/>
                  </a:cubicBezTo>
                  <a:cubicBezTo>
                    <a:pt x="812" y="857"/>
                    <a:pt x="812" y="795"/>
                    <a:pt x="812" y="733"/>
                  </a:cubicBezTo>
                  <a:cubicBezTo>
                    <a:pt x="737" y="733"/>
                    <a:pt x="664" y="733"/>
                    <a:pt x="590" y="733"/>
                  </a:cubicBezTo>
                  <a:cubicBezTo>
                    <a:pt x="590" y="795"/>
                    <a:pt x="590" y="857"/>
                    <a:pt x="590" y="919"/>
                  </a:cubicBezTo>
                  <a:close/>
                  <a:moveTo>
                    <a:pt x="542" y="501"/>
                  </a:moveTo>
                  <a:cubicBezTo>
                    <a:pt x="468" y="501"/>
                    <a:pt x="395" y="501"/>
                    <a:pt x="321" y="501"/>
                  </a:cubicBezTo>
                  <a:cubicBezTo>
                    <a:pt x="321" y="564"/>
                    <a:pt x="321" y="625"/>
                    <a:pt x="321" y="687"/>
                  </a:cubicBezTo>
                  <a:cubicBezTo>
                    <a:pt x="396" y="687"/>
                    <a:pt x="469" y="687"/>
                    <a:pt x="542" y="687"/>
                  </a:cubicBezTo>
                  <a:cubicBezTo>
                    <a:pt x="542" y="625"/>
                    <a:pt x="542" y="564"/>
                    <a:pt x="542" y="501"/>
                  </a:cubicBezTo>
                  <a:close/>
                  <a:moveTo>
                    <a:pt x="1081" y="501"/>
                  </a:moveTo>
                  <a:cubicBezTo>
                    <a:pt x="1007" y="501"/>
                    <a:pt x="933" y="501"/>
                    <a:pt x="860" y="501"/>
                  </a:cubicBezTo>
                  <a:cubicBezTo>
                    <a:pt x="860" y="564"/>
                    <a:pt x="860" y="626"/>
                    <a:pt x="860" y="687"/>
                  </a:cubicBezTo>
                  <a:cubicBezTo>
                    <a:pt x="935" y="687"/>
                    <a:pt x="1008" y="687"/>
                    <a:pt x="1081" y="687"/>
                  </a:cubicBezTo>
                  <a:cubicBezTo>
                    <a:pt x="1081" y="624"/>
                    <a:pt x="1081" y="563"/>
                    <a:pt x="1081" y="501"/>
                  </a:cubicBezTo>
                  <a:close/>
                  <a:moveTo>
                    <a:pt x="321" y="733"/>
                  </a:moveTo>
                  <a:cubicBezTo>
                    <a:pt x="321" y="796"/>
                    <a:pt x="321" y="857"/>
                    <a:pt x="321" y="918"/>
                  </a:cubicBezTo>
                  <a:cubicBezTo>
                    <a:pt x="396" y="918"/>
                    <a:pt x="469" y="918"/>
                    <a:pt x="542" y="918"/>
                  </a:cubicBezTo>
                  <a:cubicBezTo>
                    <a:pt x="542" y="856"/>
                    <a:pt x="542" y="795"/>
                    <a:pt x="542" y="733"/>
                  </a:cubicBezTo>
                  <a:cubicBezTo>
                    <a:pt x="468" y="733"/>
                    <a:pt x="395" y="733"/>
                    <a:pt x="321" y="733"/>
                  </a:cubicBezTo>
                  <a:close/>
                  <a:moveTo>
                    <a:pt x="1081" y="919"/>
                  </a:moveTo>
                  <a:cubicBezTo>
                    <a:pt x="1081" y="856"/>
                    <a:pt x="1081" y="795"/>
                    <a:pt x="1081" y="733"/>
                  </a:cubicBezTo>
                  <a:cubicBezTo>
                    <a:pt x="1007" y="733"/>
                    <a:pt x="934" y="733"/>
                    <a:pt x="860" y="733"/>
                  </a:cubicBezTo>
                  <a:cubicBezTo>
                    <a:pt x="860" y="796"/>
                    <a:pt x="860" y="857"/>
                    <a:pt x="860" y="919"/>
                  </a:cubicBezTo>
                  <a:cubicBezTo>
                    <a:pt x="934" y="919"/>
                    <a:pt x="1007" y="919"/>
                    <a:pt x="1081" y="919"/>
                  </a:cubicBezTo>
                  <a:close/>
                  <a:moveTo>
                    <a:pt x="1127" y="455"/>
                  </a:moveTo>
                  <a:cubicBezTo>
                    <a:pt x="1199" y="455"/>
                    <a:pt x="1269" y="455"/>
                    <a:pt x="1338" y="455"/>
                  </a:cubicBezTo>
                  <a:cubicBezTo>
                    <a:pt x="1338" y="391"/>
                    <a:pt x="1338" y="330"/>
                    <a:pt x="1338" y="268"/>
                  </a:cubicBezTo>
                  <a:cubicBezTo>
                    <a:pt x="1267" y="268"/>
                    <a:pt x="1197" y="268"/>
                    <a:pt x="1127" y="268"/>
                  </a:cubicBezTo>
                  <a:cubicBezTo>
                    <a:pt x="1127" y="331"/>
                    <a:pt x="1127" y="392"/>
                    <a:pt x="1127" y="455"/>
                  </a:cubicBezTo>
                  <a:close/>
                  <a:moveTo>
                    <a:pt x="1128" y="501"/>
                  </a:moveTo>
                  <a:cubicBezTo>
                    <a:pt x="1128" y="564"/>
                    <a:pt x="1128" y="625"/>
                    <a:pt x="1128" y="687"/>
                  </a:cubicBezTo>
                  <a:cubicBezTo>
                    <a:pt x="1198" y="687"/>
                    <a:pt x="1268" y="687"/>
                    <a:pt x="1338" y="687"/>
                  </a:cubicBezTo>
                  <a:cubicBezTo>
                    <a:pt x="1338" y="624"/>
                    <a:pt x="1338" y="563"/>
                    <a:pt x="1338" y="501"/>
                  </a:cubicBezTo>
                  <a:cubicBezTo>
                    <a:pt x="1267" y="501"/>
                    <a:pt x="1198" y="501"/>
                    <a:pt x="1128" y="501"/>
                  </a:cubicBezTo>
                  <a:close/>
                  <a:moveTo>
                    <a:pt x="1338" y="919"/>
                  </a:moveTo>
                  <a:cubicBezTo>
                    <a:pt x="1338" y="856"/>
                    <a:pt x="1338" y="795"/>
                    <a:pt x="1338" y="734"/>
                  </a:cubicBezTo>
                  <a:cubicBezTo>
                    <a:pt x="1267" y="734"/>
                    <a:pt x="1197" y="734"/>
                    <a:pt x="1128" y="734"/>
                  </a:cubicBezTo>
                  <a:cubicBezTo>
                    <a:pt x="1128" y="796"/>
                    <a:pt x="1128" y="857"/>
                    <a:pt x="1128" y="919"/>
                  </a:cubicBezTo>
                  <a:cubicBezTo>
                    <a:pt x="1198" y="919"/>
                    <a:pt x="1267" y="919"/>
                    <a:pt x="1338" y="919"/>
                  </a:cubicBezTo>
                  <a:close/>
                  <a:moveTo>
                    <a:pt x="275" y="268"/>
                  </a:moveTo>
                  <a:cubicBezTo>
                    <a:pt x="207" y="268"/>
                    <a:pt x="142" y="268"/>
                    <a:pt x="76" y="268"/>
                  </a:cubicBezTo>
                  <a:cubicBezTo>
                    <a:pt x="76" y="331"/>
                    <a:pt x="76" y="393"/>
                    <a:pt x="76" y="455"/>
                  </a:cubicBezTo>
                  <a:cubicBezTo>
                    <a:pt x="143" y="455"/>
                    <a:pt x="209" y="455"/>
                    <a:pt x="275" y="455"/>
                  </a:cubicBezTo>
                  <a:cubicBezTo>
                    <a:pt x="275" y="392"/>
                    <a:pt x="275" y="331"/>
                    <a:pt x="275" y="268"/>
                  </a:cubicBezTo>
                  <a:close/>
                  <a:moveTo>
                    <a:pt x="274" y="501"/>
                  </a:moveTo>
                  <a:cubicBezTo>
                    <a:pt x="207" y="501"/>
                    <a:pt x="142" y="501"/>
                    <a:pt x="77" y="501"/>
                  </a:cubicBezTo>
                  <a:cubicBezTo>
                    <a:pt x="77" y="564"/>
                    <a:pt x="77" y="626"/>
                    <a:pt x="77" y="687"/>
                  </a:cubicBezTo>
                  <a:cubicBezTo>
                    <a:pt x="143" y="687"/>
                    <a:pt x="208" y="687"/>
                    <a:pt x="274" y="687"/>
                  </a:cubicBezTo>
                  <a:cubicBezTo>
                    <a:pt x="274" y="625"/>
                    <a:pt x="274" y="564"/>
                    <a:pt x="274" y="501"/>
                  </a:cubicBezTo>
                  <a:close/>
                  <a:moveTo>
                    <a:pt x="274" y="734"/>
                  </a:moveTo>
                  <a:cubicBezTo>
                    <a:pt x="207" y="734"/>
                    <a:pt x="142" y="734"/>
                    <a:pt x="76" y="734"/>
                  </a:cubicBezTo>
                  <a:cubicBezTo>
                    <a:pt x="76" y="796"/>
                    <a:pt x="76" y="857"/>
                    <a:pt x="76" y="919"/>
                  </a:cubicBezTo>
                  <a:cubicBezTo>
                    <a:pt x="142" y="919"/>
                    <a:pt x="208" y="919"/>
                    <a:pt x="274" y="919"/>
                  </a:cubicBezTo>
                  <a:cubicBezTo>
                    <a:pt x="274" y="857"/>
                    <a:pt x="274" y="796"/>
                    <a:pt x="274" y="734"/>
                  </a:cubicBezTo>
                  <a:close/>
                  <a:moveTo>
                    <a:pt x="590" y="965"/>
                  </a:moveTo>
                  <a:cubicBezTo>
                    <a:pt x="590" y="1021"/>
                    <a:pt x="590" y="1074"/>
                    <a:pt x="590" y="1128"/>
                  </a:cubicBezTo>
                  <a:cubicBezTo>
                    <a:pt x="665" y="1128"/>
                    <a:pt x="738" y="1128"/>
                    <a:pt x="812" y="1128"/>
                  </a:cubicBezTo>
                  <a:cubicBezTo>
                    <a:pt x="812" y="1073"/>
                    <a:pt x="812" y="1020"/>
                    <a:pt x="812" y="965"/>
                  </a:cubicBezTo>
                  <a:cubicBezTo>
                    <a:pt x="738" y="965"/>
                    <a:pt x="665" y="965"/>
                    <a:pt x="590" y="965"/>
                  </a:cubicBezTo>
                  <a:close/>
                  <a:moveTo>
                    <a:pt x="321" y="966"/>
                  </a:moveTo>
                  <a:cubicBezTo>
                    <a:pt x="321" y="1019"/>
                    <a:pt x="321" y="1073"/>
                    <a:pt x="321" y="1127"/>
                  </a:cubicBezTo>
                  <a:cubicBezTo>
                    <a:pt x="396" y="1127"/>
                    <a:pt x="469" y="1127"/>
                    <a:pt x="543" y="1127"/>
                  </a:cubicBezTo>
                  <a:cubicBezTo>
                    <a:pt x="543" y="1073"/>
                    <a:pt x="543" y="1020"/>
                    <a:pt x="543" y="966"/>
                  </a:cubicBezTo>
                  <a:cubicBezTo>
                    <a:pt x="469" y="966"/>
                    <a:pt x="396" y="966"/>
                    <a:pt x="321" y="966"/>
                  </a:cubicBezTo>
                  <a:close/>
                  <a:moveTo>
                    <a:pt x="1081" y="1128"/>
                  </a:moveTo>
                  <a:cubicBezTo>
                    <a:pt x="1081" y="1072"/>
                    <a:pt x="1081" y="1019"/>
                    <a:pt x="1081" y="966"/>
                  </a:cubicBezTo>
                  <a:cubicBezTo>
                    <a:pt x="1007" y="966"/>
                    <a:pt x="933" y="966"/>
                    <a:pt x="860" y="966"/>
                  </a:cubicBezTo>
                  <a:cubicBezTo>
                    <a:pt x="860" y="1020"/>
                    <a:pt x="860" y="1074"/>
                    <a:pt x="860" y="1128"/>
                  </a:cubicBezTo>
                  <a:cubicBezTo>
                    <a:pt x="934" y="1128"/>
                    <a:pt x="1007" y="1128"/>
                    <a:pt x="1081" y="1128"/>
                  </a:cubicBezTo>
                  <a:close/>
                  <a:moveTo>
                    <a:pt x="1338" y="966"/>
                  </a:moveTo>
                  <a:cubicBezTo>
                    <a:pt x="1267" y="966"/>
                    <a:pt x="1197" y="966"/>
                    <a:pt x="1128" y="966"/>
                  </a:cubicBezTo>
                  <a:cubicBezTo>
                    <a:pt x="1128" y="1021"/>
                    <a:pt x="1128" y="1074"/>
                    <a:pt x="1128" y="1127"/>
                  </a:cubicBezTo>
                  <a:cubicBezTo>
                    <a:pt x="1199" y="1127"/>
                    <a:pt x="1269" y="1127"/>
                    <a:pt x="1338" y="1127"/>
                  </a:cubicBezTo>
                  <a:cubicBezTo>
                    <a:pt x="1338" y="1073"/>
                    <a:pt x="1338" y="1020"/>
                    <a:pt x="1338" y="966"/>
                  </a:cubicBezTo>
                  <a:close/>
                  <a:moveTo>
                    <a:pt x="76" y="965"/>
                  </a:moveTo>
                  <a:cubicBezTo>
                    <a:pt x="76" y="1021"/>
                    <a:pt x="76" y="1074"/>
                    <a:pt x="76" y="1127"/>
                  </a:cubicBezTo>
                  <a:cubicBezTo>
                    <a:pt x="143" y="1127"/>
                    <a:pt x="209" y="1127"/>
                    <a:pt x="274" y="1127"/>
                  </a:cubicBezTo>
                  <a:cubicBezTo>
                    <a:pt x="274" y="1072"/>
                    <a:pt x="274" y="1019"/>
                    <a:pt x="274" y="965"/>
                  </a:cubicBezTo>
                  <a:cubicBezTo>
                    <a:pt x="208" y="965"/>
                    <a:pt x="143" y="965"/>
                    <a:pt x="76" y="96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32" name="Freeform 7"/>
            <p:cNvSpPr>
              <a:spLocks/>
            </p:cNvSpPr>
            <p:nvPr/>
          </p:nvSpPr>
          <p:spPr bwMode="auto">
            <a:xfrm>
              <a:off x="3956050" y="4125913"/>
              <a:ext cx="185737" cy="417512"/>
            </a:xfrm>
            <a:custGeom>
              <a:avLst/>
              <a:gdLst>
                <a:gd name="T0" fmla="*/ 173 w 173"/>
                <a:gd name="T1" fmla="*/ 195 h 388"/>
                <a:gd name="T2" fmla="*/ 173 w 173"/>
                <a:gd name="T3" fmla="*/ 297 h 388"/>
                <a:gd name="T4" fmla="*/ 92 w 173"/>
                <a:gd name="T5" fmla="*/ 386 h 388"/>
                <a:gd name="T6" fmla="*/ 2 w 173"/>
                <a:gd name="T7" fmla="*/ 301 h 388"/>
                <a:gd name="T8" fmla="*/ 2 w 173"/>
                <a:gd name="T9" fmla="*/ 87 h 388"/>
                <a:gd name="T10" fmla="*/ 91 w 173"/>
                <a:gd name="T11" fmla="*/ 2 h 388"/>
                <a:gd name="T12" fmla="*/ 173 w 173"/>
                <a:gd name="T13" fmla="*/ 93 h 388"/>
                <a:gd name="T14" fmla="*/ 173 w 173"/>
                <a:gd name="T15" fmla="*/ 195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88">
                  <a:moveTo>
                    <a:pt x="173" y="195"/>
                  </a:moveTo>
                  <a:cubicBezTo>
                    <a:pt x="173" y="229"/>
                    <a:pt x="173" y="263"/>
                    <a:pt x="173" y="297"/>
                  </a:cubicBezTo>
                  <a:cubicBezTo>
                    <a:pt x="172" y="347"/>
                    <a:pt x="138" y="385"/>
                    <a:pt x="92" y="386"/>
                  </a:cubicBezTo>
                  <a:cubicBezTo>
                    <a:pt x="41" y="388"/>
                    <a:pt x="3" y="354"/>
                    <a:pt x="2" y="301"/>
                  </a:cubicBezTo>
                  <a:cubicBezTo>
                    <a:pt x="0" y="229"/>
                    <a:pt x="0" y="158"/>
                    <a:pt x="2" y="87"/>
                  </a:cubicBezTo>
                  <a:cubicBezTo>
                    <a:pt x="4" y="35"/>
                    <a:pt x="43" y="0"/>
                    <a:pt x="91" y="2"/>
                  </a:cubicBezTo>
                  <a:cubicBezTo>
                    <a:pt x="139" y="4"/>
                    <a:pt x="173" y="41"/>
                    <a:pt x="173" y="93"/>
                  </a:cubicBezTo>
                  <a:cubicBezTo>
                    <a:pt x="173" y="127"/>
                    <a:pt x="173" y="161"/>
                    <a:pt x="173" y="195"/>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33" name="Freeform 8"/>
            <p:cNvSpPr>
              <a:spLocks/>
            </p:cNvSpPr>
            <p:nvPr/>
          </p:nvSpPr>
          <p:spPr bwMode="auto">
            <a:xfrm>
              <a:off x="4987925" y="4125913"/>
              <a:ext cx="185737" cy="415925"/>
            </a:xfrm>
            <a:custGeom>
              <a:avLst/>
              <a:gdLst>
                <a:gd name="T0" fmla="*/ 0 w 173"/>
                <a:gd name="T1" fmla="*/ 193 h 387"/>
                <a:gd name="T2" fmla="*/ 0 w 173"/>
                <a:gd name="T3" fmla="*/ 94 h 387"/>
                <a:gd name="T4" fmla="*/ 83 w 173"/>
                <a:gd name="T5" fmla="*/ 2 h 387"/>
                <a:gd name="T6" fmla="*/ 171 w 173"/>
                <a:gd name="T7" fmla="*/ 88 h 387"/>
                <a:gd name="T8" fmla="*/ 171 w 173"/>
                <a:gd name="T9" fmla="*/ 300 h 387"/>
                <a:gd name="T10" fmla="*/ 81 w 173"/>
                <a:gd name="T11" fmla="*/ 386 h 387"/>
                <a:gd name="T12" fmla="*/ 0 w 173"/>
                <a:gd name="T13" fmla="*/ 295 h 387"/>
                <a:gd name="T14" fmla="*/ 0 w 173"/>
                <a:gd name="T15" fmla="*/ 193 h 3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387">
                  <a:moveTo>
                    <a:pt x="0" y="193"/>
                  </a:moveTo>
                  <a:cubicBezTo>
                    <a:pt x="0" y="160"/>
                    <a:pt x="0" y="127"/>
                    <a:pt x="0" y="94"/>
                  </a:cubicBezTo>
                  <a:cubicBezTo>
                    <a:pt x="0" y="41"/>
                    <a:pt x="35" y="3"/>
                    <a:pt x="83" y="2"/>
                  </a:cubicBezTo>
                  <a:cubicBezTo>
                    <a:pt x="131" y="0"/>
                    <a:pt x="170" y="36"/>
                    <a:pt x="171" y="88"/>
                  </a:cubicBezTo>
                  <a:cubicBezTo>
                    <a:pt x="173" y="158"/>
                    <a:pt x="173" y="229"/>
                    <a:pt x="171" y="300"/>
                  </a:cubicBezTo>
                  <a:cubicBezTo>
                    <a:pt x="170" y="354"/>
                    <a:pt x="132" y="387"/>
                    <a:pt x="81" y="386"/>
                  </a:cubicBezTo>
                  <a:cubicBezTo>
                    <a:pt x="35" y="385"/>
                    <a:pt x="0" y="347"/>
                    <a:pt x="0" y="295"/>
                  </a:cubicBezTo>
                  <a:cubicBezTo>
                    <a:pt x="0" y="261"/>
                    <a:pt x="0" y="227"/>
                    <a:pt x="0" y="193"/>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grpSp>
      <p:sp>
        <p:nvSpPr>
          <p:cNvPr id="20" name="TextBox 19"/>
          <p:cNvSpPr txBox="1"/>
          <p:nvPr/>
        </p:nvSpPr>
        <p:spPr>
          <a:xfrm>
            <a:off x="339365" y="3871892"/>
            <a:ext cx="2638689" cy="1815882"/>
          </a:xfrm>
          <a:prstGeom prst="rect">
            <a:avLst/>
          </a:prstGeom>
          <a:noFill/>
        </p:spPr>
        <p:txBody>
          <a:bodyPr wrap="square" rtlCol="0">
            <a:spAutoFit/>
          </a:bodyPr>
          <a:lstStyle/>
          <a:p>
            <a:pPr lvl="0" algn="ctr">
              <a:defRPr/>
            </a:pPr>
            <a:r>
              <a:rPr lang="en-NZ" sz="1600" dirty="0"/>
              <a:t>New Zealand Film Commission’s key stakeholders – including stakeholders from the screen industry, support industries, and Government. </a:t>
            </a:r>
          </a:p>
        </p:txBody>
      </p:sp>
      <p:cxnSp>
        <p:nvCxnSpPr>
          <p:cNvPr id="57" name="Straight Connector 56"/>
          <p:cNvCxnSpPr/>
          <p:nvPr/>
        </p:nvCxnSpPr>
        <p:spPr>
          <a:xfrm flipV="1">
            <a:off x="1704493" y="2470191"/>
            <a:ext cx="0" cy="695157"/>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a:off x="1196760" y="2803094"/>
            <a:ext cx="1015466" cy="10154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grpSp>
        <p:nvGrpSpPr>
          <p:cNvPr id="180" name="Group 179"/>
          <p:cNvGrpSpPr/>
          <p:nvPr/>
        </p:nvGrpSpPr>
        <p:grpSpPr>
          <a:xfrm>
            <a:off x="1428018" y="3100339"/>
            <a:ext cx="552950" cy="420977"/>
            <a:chOff x="2600325" y="1598613"/>
            <a:chExt cx="1050926" cy="800101"/>
          </a:xfrm>
          <a:solidFill>
            <a:schemeClr val="bg1">
              <a:lumMod val="50000"/>
            </a:schemeClr>
          </a:solidFill>
        </p:grpSpPr>
        <p:sp>
          <p:nvSpPr>
            <p:cNvPr id="181" name="Freeform 6"/>
            <p:cNvSpPr>
              <a:spLocks/>
            </p:cNvSpPr>
            <p:nvPr/>
          </p:nvSpPr>
          <p:spPr bwMode="auto">
            <a:xfrm>
              <a:off x="3260725" y="2019301"/>
              <a:ext cx="169863" cy="379413"/>
            </a:xfrm>
            <a:custGeom>
              <a:avLst/>
              <a:gdLst>
                <a:gd name="T0" fmla="*/ 159 w 209"/>
                <a:gd name="T1" fmla="*/ 228 h 468"/>
                <a:gd name="T2" fmla="*/ 159 w 209"/>
                <a:gd name="T3" fmla="*/ 425 h 468"/>
                <a:gd name="T4" fmla="*/ 117 w 209"/>
                <a:gd name="T5" fmla="*/ 468 h 468"/>
                <a:gd name="T6" fmla="*/ 50 w 209"/>
                <a:gd name="T7" fmla="*/ 401 h 468"/>
                <a:gd name="T8" fmla="*/ 50 w 209"/>
                <a:gd name="T9" fmla="*/ 247 h 468"/>
                <a:gd name="T10" fmla="*/ 50 w 209"/>
                <a:gd name="T11" fmla="*/ 228 h 468"/>
                <a:gd name="T12" fmla="*/ 1 w 209"/>
                <a:gd name="T13" fmla="*/ 166 h 468"/>
                <a:gd name="T14" fmla="*/ 1 w 209"/>
                <a:gd name="T15" fmla="*/ 48 h 468"/>
                <a:gd name="T16" fmla="*/ 48 w 209"/>
                <a:gd name="T17" fmla="*/ 0 h 468"/>
                <a:gd name="T18" fmla="*/ 162 w 209"/>
                <a:gd name="T19" fmla="*/ 0 h 468"/>
                <a:gd name="T20" fmla="*/ 209 w 209"/>
                <a:gd name="T21" fmla="*/ 47 h 468"/>
                <a:gd name="T22" fmla="*/ 209 w 209"/>
                <a:gd name="T23" fmla="*/ 167 h 468"/>
                <a:gd name="T24" fmla="*/ 159 w 209"/>
                <a:gd name="T25" fmla="*/ 22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468">
                  <a:moveTo>
                    <a:pt x="159" y="228"/>
                  </a:moveTo>
                  <a:cubicBezTo>
                    <a:pt x="159" y="295"/>
                    <a:pt x="159" y="360"/>
                    <a:pt x="159" y="425"/>
                  </a:cubicBezTo>
                  <a:cubicBezTo>
                    <a:pt x="159" y="459"/>
                    <a:pt x="150" y="468"/>
                    <a:pt x="117" y="468"/>
                  </a:cubicBezTo>
                  <a:cubicBezTo>
                    <a:pt x="52" y="468"/>
                    <a:pt x="50" y="466"/>
                    <a:pt x="50" y="401"/>
                  </a:cubicBezTo>
                  <a:cubicBezTo>
                    <a:pt x="50" y="350"/>
                    <a:pt x="50" y="299"/>
                    <a:pt x="50" y="247"/>
                  </a:cubicBezTo>
                  <a:cubicBezTo>
                    <a:pt x="50" y="241"/>
                    <a:pt x="50" y="234"/>
                    <a:pt x="50" y="228"/>
                  </a:cubicBezTo>
                  <a:cubicBezTo>
                    <a:pt x="6" y="218"/>
                    <a:pt x="1" y="211"/>
                    <a:pt x="1" y="166"/>
                  </a:cubicBezTo>
                  <a:cubicBezTo>
                    <a:pt x="1" y="127"/>
                    <a:pt x="0" y="87"/>
                    <a:pt x="1" y="48"/>
                  </a:cubicBezTo>
                  <a:cubicBezTo>
                    <a:pt x="1" y="15"/>
                    <a:pt x="16" y="0"/>
                    <a:pt x="48" y="0"/>
                  </a:cubicBezTo>
                  <a:cubicBezTo>
                    <a:pt x="86" y="0"/>
                    <a:pt x="124" y="0"/>
                    <a:pt x="162" y="0"/>
                  </a:cubicBezTo>
                  <a:cubicBezTo>
                    <a:pt x="193" y="0"/>
                    <a:pt x="209" y="16"/>
                    <a:pt x="209" y="47"/>
                  </a:cubicBezTo>
                  <a:cubicBezTo>
                    <a:pt x="209" y="87"/>
                    <a:pt x="209" y="127"/>
                    <a:pt x="209" y="167"/>
                  </a:cubicBezTo>
                  <a:cubicBezTo>
                    <a:pt x="209" y="211"/>
                    <a:pt x="203" y="218"/>
                    <a:pt x="159"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82" name="Freeform 7"/>
            <p:cNvSpPr>
              <a:spLocks/>
            </p:cNvSpPr>
            <p:nvPr/>
          </p:nvSpPr>
          <p:spPr bwMode="auto">
            <a:xfrm>
              <a:off x="2600325" y="2019301"/>
              <a:ext cx="168275" cy="379413"/>
            </a:xfrm>
            <a:custGeom>
              <a:avLst/>
              <a:gdLst>
                <a:gd name="T0" fmla="*/ 50 w 209"/>
                <a:gd name="T1" fmla="*/ 228 h 468"/>
                <a:gd name="T2" fmla="*/ 0 w 209"/>
                <a:gd name="T3" fmla="*/ 168 h 468"/>
                <a:gd name="T4" fmla="*/ 0 w 209"/>
                <a:gd name="T5" fmla="*/ 46 h 468"/>
                <a:gd name="T6" fmla="*/ 46 w 209"/>
                <a:gd name="T7" fmla="*/ 0 h 468"/>
                <a:gd name="T8" fmla="*/ 164 w 209"/>
                <a:gd name="T9" fmla="*/ 0 h 468"/>
                <a:gd name="T10" fmla="*/ 208 w 209"/>
                <a:gd name="T11" fmla="*/ 45 h 468"/>
                <a:gd name="T12" fmla="*/ 208 w 209"/>
                <a:gd name="T13" fmla="*/ 167 h 468"/>
                <a:gd name="T14" fmla="*/ 159 w 209"/>
                <a:gd name="T15" fmla="*/ 229 h 468"/>
                <a:gd name="T16" fmla="*/ 159 w 209"/>
                <a:gd name="T17" fmla="*/ 422 h 468"/>
                <a:gd name="T18" fmla="*/ 158 w 209"/>
                <a:gd name="T19" fmla="*/ 442 h 468"/>
                <a:gd name="T20" fmla="*/ 128 w 209"/>
                <a:gd name="T21" fmla="*/ 468 h 468"/>
                <a:gd name="T22" fmla="*/ 92 w 209"/>
                <a:gd name="T23" fmla="*/ 468 h 468"/>
                <a:gd name="T24" fmla="*/ 50 w 209"/>
                <a:gd name="T25" fmla="*/ 427 h 468"/>
                <a:gd name="T26" fmla="*/ 50 w 209"/>
                <a:gd name="T27" fmla="*/ 251 h 468"/>
                <a:gd name="T28" fmla="*/ 50 w 209"/>
                <a:gd name="T29" fmla="*/ 22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468">
                  <a:moveTo>
                    <a:pt x="50" y="228"/>
                  </a:moveTo>
                  <a:cubicBezTo>
                    <a:pt x="7" y="219"/>
                    <a:pt x="0" y="210"/>
                    <a:pt x="0" y="168"/>
                  </a:cubicBezTo>
                  <a:cubicBezTo>
                    <a:pt x="0" y="127"/>
                    <a:pt x="0" y="87"/>
                    <a:pt x="0" y="46"/>
                  </a:cubicBezTo>
                  <a:cubicBezTo>
                    <a:pt x="0" y="17"/>
                    <a:pt x="16" y="0"/>
                    <a:pt x="46" y="0"/>
                  </a:cubicBezTo>
                  <a:cubicBezTo>
                    <a:pt x="85" y="0"/>
                    <a:pt x="124" y="0"/>
                    <a:pt x="164" y="0"/>
                  </a:cubicBezTo>
                  <a:cubicBezTo>
                    <a:pt x="192" y="0"/>
                    <a:pt x="208" y="16"/>
                    <a:pt x="208" y="45"/>
                  </a:cubicBezTo>
                  <a:cubicBezTo>
                    <a:pt x="209" y="85"/>
                    <a:pt x="208" y="126"/>
                    <a:pt x="208" y="167"/>
                  </a:cubicBezTo>
                  <a:cubicBezTo>
                    <a:pt x="208" y="211"/>
                    <a:pt x="203" y="218"/>
                    <a:pt x="159" y="229"/>
                  </a:cubicBezTo>
                  <a:cubicBezTo>
                    <a:pt x="159" y="293"/>
                    <a:pt x="160" y="357"/>
                    <a:pt x="159" y="422"/>
                  </a:cubicBezTo>
                  <a:cubicBezTo>
                    <a:pt x="159" y="428"/>
                    <a:pt x="160" y="435"/>
                    <a:pt x="158" y="442"/>
                  </a:cubicBezTo>
                  <a:cubicBezTo>
                    <a:pt x="155" y="458"/>
                    <a:pt x="145" y="467"/>
                    <a:pt x="128" y="468"/>
                  </a:cubicBezTo>
                  <a:cubicBezTo>
                    <a:pt x="116" y="468"/>
                    <a:pt x="104" y="468"/>
                    <a:pt x="92" y="468"/>
                  </a:cubicBezTo>
                  <a:cubicBezTo>
                    <a:pt x="60" y="468"/>
                    <a:pt x="50" y="459"/>
                    <a:pt x="50" y="427"/>
                  </a:cubicBezTo>
                  <a:cubicBezTo>
                    <a:pt x="50" y="368"/>
                    <a:pt x="50" y="309"/>
                    <a:pt x="50" y="251"/>
                  </a:cubicBezTo>
                  <a:cubicBezTo>
                    <a:pt x="50" y="244"/>
                    <a:pt x="50" y="236"/>
                    <a:pt x="50"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83" name="Freeform 8"/>
            <p:cNvSpPr>
              <a:spLocks/>
            </p:cNvSpPr>
            <p:nvPr/>
          </p:nvSpPr>
          <p:spPr bwMode="auto">
            <a:xfrm>
              <a:off x="3481388" y="2019301"/>
              <a:ext cx="169863" cy="379413"/>
            </a:xfrm>
            <a:custGeom>
              <a:avLst/>
              <a:gdLst>
                <a:gd name="T0" fmla="*/ 50 w 209"/>
                <a:gd name="T1" fmla="*/ 228 h 468"/>
                <a:gd name="T2" fmla="*/ 1 w 209"/>
                <a:gd name="T3" fmla="*/ 170 h 468"/>
                <a:gd name="T4" fmla="*/ 1 w 209"/>
                <a:gd name="T5" fmla="*/ 46 h 468"/>
                <a:gd name="T6" fmla="*/ 46 w 209"/>
                <a:gd name="T7" fmla="*/ 0 h 468"/>
                <a:gd name="T8" fmla="*/ 162 w 209"/>
                <a:gd name="T9" fmla="*/ 0 h 468"/>
                <a:gd name="T10" fmla="*/ 209 w 209"/>
                <a:gd name="T11" fmla="*/ 47 h 468"/>
                <a:gd name="T12" fmla="*/ 209 w 209"/>
                <a:gd name="T13" fmla="*/ 165 h 468"/>
                <a:gd name="T14" fmla="*/ 159 w 209"/>
                <a:gd name="T15" fmla="*/ 229 h 468"/>
                <a:gd name="T16" fmla="*/ 159 w 209"/>
                <a:gd name="T17" fmla="*/ 332 h 468"/>
                <a:gd name="T18" fmla="*/ 159 w 209"/>
                <a:gd name="T19" fmla="*/ 432 h 468"/>
                <a:gd name="T20" fmla="*/ 122 w 209"/>
                <a:gd name="T21" fmla="*/ 468 h 468"/>
                <a:gd name="T22" fmla="*/ 88 w 209"/>
                <a:gd name="T23" fmla="*/ 468 h 468"/>
                <a:gd name="T24" fmla="*/ 50 w 209"/>
                <a:gd name="T25" fmla="*/ 429 h 468"/>
                <a:gd name="T26" fmla="*/ 50 w 209"/>
                <a:gd name="T27" fmla="*/ 243 h 468"/>
                <a:gd name="T28" fmla="*/ 50 w 209"/>
                <a:gd name="T29" fmla="*/ 22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9" h="468">
                  <a:moveTo>
                    <a:pt x="50" y="228"/>
                  </a:moveTo>
                  <a:cubicBezTo>
                    <a:pt x="8" y="219"/>
                    <a:pt x="1" y="211"/>
                    <a:pt x="1" y="170"/>
                  </a:cubicBezTo>
                  <a:cubicBezTo>
                    <a:pt x="1" y="128"/>
                    <a:pt x="0" y="87"/>
                    <a:pt x="1" y="46"/>
                  </a:cubicBezTo>
                  <a:cubicBezTo>
                    <a:pt x="1" y="16"/>
                    <a:pt x="17" y="0"/>
                    <a:pt x="46" y="0"/>
                  </a:cubicBezTo>
                  <a:cubicBezTo>
                    <a:pt x="85" y="0"/>
                    <a:pt x="124" y="0"/>
                    <a:pt x="162" y="0"/>
                  </a:cubicBezTo>
                  <a:cubicBezTo>
                    <a:pt x="193" y="0"/>
                    <a:pt x="209" y="16"/>
                    <a:pt x="209" y="47"/>
                  </a:cubicBezTo>
                  <a:cubicBezTo>
                    <a:pt x="209" y="86"/>
                    <a:pt x="209" y="126"/>
                    <a:pt x="209" y="165"/>
                  </a:cubicBezTo>
                  <a:cubicBezTo>
                    <a:pt x="209" y="211"/>
                    <a:pt x="204" y="217"/>
                    <a:pt x="159" y="229"/>
                  </a:cubicBezTo>
                  <a:cubicBezTo>
                    <a:pt x="159" y="263"/>
                    <a:pt x="159" y="297"/>
                    <a:pt x="159" y="332"/>
                  </a:cubicBezTo>
                  <a:cubicBezTo>
                    <a:pt x="159" y="365"/>
                    <a:pt x="159" y="398"/>
                    <a:pt x="159" y="432"/>
                  </a:cubicBezTo>
                  <a:cubicBezTo>
                    <a:pt x="159" y="457"/>
                    <a:pt x="148" y="467"/>
                    <a:pt x="122" y="468"/>
                  </a:cubicBezTo>
                  <a:cubicBezTo>
                    <a:pt x="111" y="468"/>
                    <a:pt x="99" y="468"/>
                    <a:pt x="88" y="468"/>
                  </a:cubicBezTo>
                  <a:cubicBezTo>
                    <a:pt x="61" y="468"/>
                    <a:pt x="50" y="457"/>
                    <a:pt x="50" y="429"/>
                  </a:cubicBezTo>
                  <a:cubicBezTo>
                    <a:pt x="49" y="367"/>
                    <a:pt x="50" y="305"/>
                    <a:pt x="50" y="243"/>
                  </a:cubicBezTo>
                  <a:cubicBezTo>
                    <a:pt x="50" y="238"/>
                    <a:pt x="50" y="234"/>
                    <a:pt x="50"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84" name="Freeform 9"/>
            <p:cNvSpPr>
              <a:spLocks/>
            </p:cNvSpPr>
            <p:nvPr/>
          </p:nvSpPr>
          <p:spPr bwMode="auto">
            <a:xfrm>
              <a:off x="2820988" y="2019301"/>
              <a:ext cx="168275" cy="379413"/>
            </a:xfrm>
            <a:custGeom>
              <a:avLst/>
              <a:gdLst>
                <a:gd name="T0" fmla="*/ 159 w 209"/>
                <a:gd name="T1" fmla="*/ 228 h 468"/>
                <a:gd name="T2" fmla="*/ 159 w 209"/>
                <a:gd name="T3" fmla="*/ 421 h 468"/>
                <a:gd name="T4" fmla="*/ 113 w 209"/>
                <a:gd name="T5" fmla="*/ 468 h 468"/>
                <a:gd name="T6" fmla="*/ 50 w 209"/>
                <a:gd name="T7" fmla="*/ 406 h 468"/>
                <a:gd name="T8" fmla="*/ 50 w 209"/>
                <a:gd name="T9" fmla="*/ 250 h 468"/>
                <a:gd name="T10" fmla="*/ 50 w 209"/>
                <a:gd name="T11" fmla="*/ 229 h 468"/>
                <a:gd name="T12" fmla="*/ 0 w 209"/>
                <a:gd name="T13" fmla="*/ 165 h 468"/>
                <a:gd name="T14" fmla="*/ 0 w 209"/>
                <a:gd name="T15" fmla="*/ 45 h 468"/>
                <a:gd name="T16" fmla="*/ 44 w 209"/>
                <a:gd name="T17" fmla="*/ 0 h 468"/>
                <a:gd name="T18" fmla="*/ 164 w 209"/>
                <a:gd name="T19" fmla="*/ 0 h 468"/>
                <a:gd name="T20" fmla="*/ 208 w 209"/>
                <a:gd name="T21" fmla="*/ 45 h 468"/>
                <a:gd name="T22" fmla="*/ 208 w 209"/>
                <a:gd name="T23" fmla="*/ 169 h 468"/>
                <a:gd name="T24" fmla="*/ 159 w 209"/>
                <a:gd name="T25" fmla="*/ 22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9" h="468">
                  <a:moveTo>
                    <a:pt x="159" y="228"/>
                  </a:moveTo>
                  <a:cubicBezTo>
                    <a:pt x="159" y="293"/>
                    <a:pt x="160" y="357"/>
                    <a:pt x="159" y="421"/>
                  </a:cubicBezTo>
                  <a:cubicBezTo>
                    <a:pt x="159" y="459"/>
                    <a:pt x="150" y="468"/>
                    <a:pt x="113" y="468"/>
                  </a:cubicBezTo>
                  <a:cubicBezTo>
                    <a:pt x="51" y="468"/>
                    <a:pt x="50" y="468"/>
                    <a:pt x="50" y="406"/>
                  </a:cubicBezTo>
                  <a:cubicBezTo>
                    <a:pt x="50" y="354"/>
                    <a:pt x="50" y="302"/>
                    <a:pt x="50" y="250"/>
                  </a:cubicBezTo>
                  <a:cubicBezTo>
                    <a:pt x="50" y="243"/>
                    <a:pt x="50" y="235"/>
                    <a:pt x="50" y="229"/>
                  </a:cubicBezTo>
                  <a:cubicBezTo>
                    <a:pt x="4" y="217"/>
                    <a:pt x="0" y="211"/>
                    <a:pt x="0" y="165"/>
                  </a:cubicBezTo>
                  <a:cubicBezTo>
                    <a:pt x="0" y="125"/>
                    <a:pt x="0" y="85"/>
                    <a:pt x="0" y="45"/>
                  </a:cubicBezTo>
                  <a:cubicBezTo>
                    <a:pt x="0" y="17"/>
                    <a:pt x="16" y="1"/>
                    <a:pt x="44" y="0"/>
                  </a:cubicBezTo>
                  <a:cubicBezTo>
                    <a:pt x="84" y="0"/>
                    <a:pt x="124" y="0"/>
                    <a:pt x="164" y="0"/>
                  </a:cubicBezTo>
                  <a:cubicBezTo>
                    <a:pt x="192" y="0"/>
                    <a:pt x="208" y="17"/>
                    <a:pt x="208" y="45"/>
                  </a:cubicBezTo>
                  <a:cubicBezTo>
                    <a:pt x="209" y="87"/>
                    <a:pt x="208" y="128"/>
                    <a:pt x="208" y="169"/>
                  </a:cubicBezTo>
                  <a:cubicBezTo>
                    <a:pt x="208" y="210"/>
                    <a:pt x="201" y="220"/>
                    <a:pt x="159" y="2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85" name="Freeform 10"/>
            <p:cNvSpPr>
              <a:spLocks/>
            </p:cNvSpPr>
            <p:nvPr/>
          </p:nvSpPr>
          <p:spPr bwMode="auto">
            <a:xfrm>
              <a:off x="3041650" y="2017713"/>
              <a:ext cx="168275" cy="381000"/>
            </a:xfrm>
            <a:custGeom>
              <a:avLst/>
              <a:gdLst>
                <a:gd name="T0" fmla="*/ 50 w 208"/>
                <a:gd name="T1" fmla="*/ 229 h 469"/>
                <a:gd name="T2" fmla="*/ 27 w 208"/>
                <a:gd name="T3" fmla="*/ 224 h 469"/>
                <a:gd name="T4" fmla="*/ 0 w 208"/>
                <a:gd name="T5" fmla="*/ 186 h 469"/>
                <a:gd name="T6" fmla="*/ 0 w 208"/>
                <a:gd name="T7" fmla="*/ 42 h 469"/>
                <a:gd name="T8" fmla="*/ 40 w 208"/>
                <a:gd name="T9" fmla="*/ 1 h 469"/>
                <a:gd name="T10" fmla="*/ 168 w 208"/>
                <a:gd name="T11" fmla="*/ 1 h 469"/>
                <a:gd name="T12" fmla="*/ 208 w 208"/>
                <a:gd name="T13" fmla="*/ 44 h 469"/>
                <a:gd name="T14" fmla="*/ 208 w 208"/>
                <a:gd name="T15" fmla="*/ 170 h 469"/>
                <a:gd name="T16" fmla="*/ 159 w 208"/>
                <a:gd name="T17" fmla="*/ 229 h 469"/>
                <a:gd name="T18" fmla="*/ 159 w 208"/>
                <a:gd name="T19" fmla="*/ 326 h 469"/>
                <a:gd name="T20" fmla="*/ 159 w 208"/>
                <a:gd name="T21" fmla="*/ 428 h 469"/>
                <a:gd name="T22" fmla="*/ 118 w 208"/>
                <a:gd name="T23" fmla="*/ 469 h 469"/>
                <a:gd name="T24" fmla="*/ 86 w 208"/>
                <a:gd name="T25" fmla="*/ 469 h 469"/>
                <a:gd name="T26" fmla="*/ 50 w 208"/>
                <a:gd name="T27" fmla="*/ 433 h 469"/>
                <a:gd name="T28" fmla="*/ 50 w 208"/>
                <a:gd name="T29" fmla="*/ 251 h 469"/>
                <a:gd name="T30" fmla="*/ 50 w 208"/>
                <a:gd name="T31" fmla="*/ 229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8" h="469">
                  <a:moveTo>
                    <a:pt x="50" y="229"/>
                  </a:moveTo>
                  <a:cubicBezTo>
                    <a:pt x="41" y="227"/>
                    <a:pt x="34" y="227"/>
                    <a:pt x="27" y="224"/>
                  </a:cubicBezTo>
                  <a:cubicBezTo>
                    <a:pt x="10" y="218"/>
                    <a:pt x="0" y="205"/>
                    <a:pt x="0" y="186"/>
                  </a:cubicBezTo>
                  <a:cubicBezTo>
                    <a:pt x="0" y="138"/>
                    <a:pt x="0" y="90"/>
                    <a:pt x="0" y="42"/>
                  </a:cubicBezTo>
                  <a:cubicBezTo>
                    <a:pt x="0" y="19"/>
                    <a:pt x="16" y="2"/>
                    <a:pt x="40" y="1"/>
                  </a:cubicBezTo>
                  <a:cubicBezTo>
                    <a:pt x="83" y="0"/>
                    <a:pt x="125" y="0"/>
                    <a:pt x="168" y="1"/>
                  </a:cubicBezTo>
                  <a:cubicBezTo>
                    <a:pt x="193" y="2"/>
                    <a:pt x="208" y="19"/>
                    <a:pt x="208" y="44"/>
                  </a:cubicBezTo>
                  <a:cubicBezTo>
                    <a:pt x="208" y="86"/>
                    <a:pt x="208" y="128"/>
                    <a:pt x="208" y="170"/>
                  </a:cubicBezTo>
                  <a:cubicBezTo>
                    <a:pt x="208" y="212"/>
                    <a:pt x="202" y="220"/>
                    <a:pt x="159" y="229"/>
                  </a:cubicBezTo>
                  <a:cubicBezTo>
                    <a:pt x="159" y="261"/>
                    <a:pt x="159" y="293"/>
                    <a:pt x="159" y="326"/>
                  </a:cubicBezTo>
                  <a:cubicBezTo>
                    <a:pt x="159" y="360"/>
                    <a:pt x="160" y="394"/>
                    <a:pt x="159" y="428"/>
                  </a:cubicBezTo>
                  <a:cubicBezTo>
                    <a:pt x="159" y="458"/>
                    <a:pt x="148" y="469"/>
                    <a:pt x="118" y="469"/>
                  </a:cubicBezTo>
                  <a:cubicBezTo>
                    <a:pt x="108" y="469"/>
                    <a:pt x="97" y="469"/>
                    <a:pt x="86" y="469"/>
                  </a:cubicBezTo>
                  <a:cubicBezTo>
                    <a:pt x="60" y="468"/>
                    <a:pt x="50" y="459"/>
                    <a:pt x="50" y="433"/>
                  </a:cubicBezTo>
                  <a:cubicBezTo>
                    <a:pt x="50" y="372"/>
                    <a:pt x="50" y="311"/>
                    <a:pt x="50" y="251"/>
                  </a:cubicBezTo>
                  <a:cubicBezTo>
                    <a:pt x="50" y="243"/>
                    <a:pt x="50" y="236"/>
                    <a:pt x="50" y="2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86" name="Freeform 11"/>
            <p:cNvSpPr>
              <a:spLocks/>
            </p:cNvSpPr>
            <p:nvPr/>
          </p:nvSpPr>
          <p:spPr bwMode="auto">
            <a:xfrm>
              <a:off x="2633663" y="1905001"/>
              <a:ext cx="101600" cy="100013"/>
            </a:xfrm>
            <a:custGeom>
              <a:avLst/>
              <a:gdLst>
                <a:gd name="T0" fmla="*/ 63 w 126"/>
                <a:gd name="T1" fmla="*/ 0 h 125"/>
                <a:gd name="T2" fmla="*/ 125 w 126"/>
                <a:gd name="T3" fmla="*/ 61 h 125"/>
                <a:gd name="T4" fmla="*/ 63 w 126"/>
                <a:gd name="T5" fmla="*/ 124 h 125"/>
                <a:gd name="T6" fmla="*/ 0 w 126"/>
                <a:gd name="T7" fmla="*/ 61 h 125"/>
                <a:gd name="T8" fmla="*/ 63 w 126"/>
                <a:gd name="T9" fmla="*/ 0 h 125"/>
              </a:gdLst>
              <a:ahLst/>
              <a:cxnLst>
                <a:cxn ang="0">
                  <a:pos x="T0" y="T1"/>
                </a:cxn>
                <a:cxn ang="0">
                  <a:pos x="T2" y="T3"/>
                </a:cxn>
                <a:cxn ang="0">
                  <a:pos x="T4" y="T5"/>
                </a:cxn>
                <a:cxn ang="0">
                  <a:pos x="T6" y="T7"/>
                </a:cxn>
                <a:cxn ang="0">
                  <a:pos x="T8" y="T9"/>
                </a:cxn>
              </a:cxnLst>
              <a:rect l="0" t="0" r="r" b="b"/>
              <a:pathLst>
                <a:path w="126" h="125">
                  <a:moveTo>
                    <a:pt x="63" y="0"/>
                  </a:moveTo>
                  <a:cubicBezTo>
                    <a:pt x="97" y="0"/>
                    <a:pt x="125" y="28"/>
                    <a:pt x="125" y="61"/>
                  </a:cubicBezTo>
                  <a:cubicBezTo>
                    <a:pt x="126" y="95"/>
                    <a:pt x="97" y="124"/>
                    <a:pt x="63" y="124"/>
                  </a:cubicBezTo>
                  <a:cubicBezTo>
                    <a:pt x="29" y="125"/>
                    <a:pt x="0" y="96"/>
                    <a:pt x="0" y="61"/>
                  </a:cubicBezTo>
                  <a:cubicBezTo>
                    <a:pt x="1" y="27"/>
                    <a:pt x="27"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87" name="Freeform 12"/>
            <p:cNvSpPr>
              <a:spLocks/>
            </p:cNvSpPr>
            <p:nvPr/>
          </p:nvSpPr>
          <p:spPr bwMode="auto">
            <a:xfrm>
              <a:off x="2854325" y="1905001"/>
              <a:ext cx="101600" cy="100013"/>
            </a:xfrm>
            <a:custGeom>
              <a:avLst/>
              <a:gdLst>
                <a:gd name="T0" fmla="*/ 62 w 125"/>
                <a:gd name="T1" fmla="*/ 0 h 125"/>
                <a:gd name="T2" fmla="*/ 125 w 125"/>
                <a:gd name="T3" fmla="*/ 61 h 125"/>
                <a:gd name="T4" fmla="*/ 62 w 125"/>
                <a:gd name="T5" fmla="*/ 124 h 125"/>
                <a:gd name="T6" fmla="*/ 0 w 125"/>
                <a:gd name="T7" fmla="*/ 62 h 125"/>
                <a:gd name="T8" fmla="*/ 62 w 125"/>
                <a:gd name="T9" fmla="*/ 0 h 125"/>
              </a:gdLst>
              <a:ahLst/>
              <a:cxnLst>
                <a:cxn ang="0">
                  <a:pos x="T0" y="T1"/>
                </a:cxn>
                <a:cxn ang="0">
                  <a:pos x="T2" y="T3"/>
                </a:cxn>
                <a:cxn ang="0">
                  <a:pos x="T4" y="T5"/>
                </a:cxn>
                <a:cxn ang="0">
                  <a:pos x="T6" y="T7"/>
                </a:cxn>
                <a:cxn ang="0">
                  <a:pos x="T8" y="T9"/>
                </a:cxn>
              </a:cxnLst>
              <a:rect l="0" t="0" r="r" b="b"/>
              <a:pathLst>
                <a:path w="125" h="125">
                  <a:moveTo>
                    <a:pt x="62" y="0"/>
                  </a:moveTo>
                  <a:cubicBezTo>
                    <a:pt x="96" y="0"/>
                    <a:pt x="125" y="27"/>
                    <a:pt x="125" y="61"/>
                  </a:cubicBezTo>
                  <a:cubicBezTo>
                    <a:pt x="125" y="95"/>
                    <a:pt x="96" y="125"/>
                    <a:pt x="62" y="124"/>
                  </a:cubicBezTo>
                  <a:cubicBezTo>
                    <a:pt x="28" y="124"/>
                    <a:pt x="0" y="97"/>
                    <a:pt x="0" y="62"/>
                  </a:cubicBezTo>
                  <a:cubicBezTo>
                    <a:pt x="0" y="27"/>
                    <a:pt x="27" y="0"/>
                    <a:pt x="6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88" name="Freeform 13"/>
            <p:cNvSpPr>
              <a:spLocks/>
            </p:cNvSpPr>
            <p:nvPr/>
          </p:nvSpPr>
          <p:spPr bwMode="auto">
            <a:xfrm>
              <a:off x="3074988" y="1905001"/>
              <a:ext cx="101600" cy="100013"/>
            </a:xfrm>
            <a:custGeom>
              <a:avLst/>
              <a:gdLst>
                <a:gd name="T0" fmla="*/ 63 w 126"/>
                <a:gd name="T1" fmla="*/ 0 h 125"/>
                <a:gd name="T2" fmla="*/ 125 w 126"/>
                <a:gd name="T3" fmla="*/ 61 h 125"/>
                <a:gd name="T4" fmla="*/ 62 w 126"/>
                <a:gd name="T5" fmla="*/ 124 h 125"/>
                <a:gd name="T6" fmla="*/ 1 w 126"/>
                <a:gd name="T7" fmla="*/ 62 h 125"/>
                <a:gd name="T8" fmla="*/ 63 w 126"/>
                <a:gd name="T9" fmla="*/ 0 h 125"/>
              </a:gdLst>
              <a:ahLst/>
              <a:cxnLst>
                <a:cxn ang="0">
                  <a:pos x="T0" y="T1"/>
                </a:cxn>
                <a:cxn ang="0">
                  <a:pos x="T2" y="T3"/>
                </a:cxn>
                <a:cxn ang="0">
                  <a:pos x="T4" y="T5"/>
                </a:cxn>
                <a:cxn ang="0">
                  <a:pos x="T6" y="T7"/>
                </a:cxn>
                <a:cxn ang="0">
                  <a:pos x="T8" y="T9"/>
                </a:cxn>
              </a:cxnLst>
              <a:rect l="0" t="0" r="r" b="b"/>
              <a:pathLst>
                <a:path w="126" h="125">
                  <a:moveTo>
                    <a:pt x="63" y="0"/>
                  </a:moveTo>
                  <a:cubicBezTo>
                    <a:pt x="98" y="0"/>
                    <a:pt x="125" y="26"/>
                    <a:pt x="125" y="61"/>
                  </a:cubicBezTo>
                  <a:cubicBezTo>
                    <a:pt x="126" y="96"/>
                    <a:pt x="97" y="125"/>
                    <a:pt x="62" y="124"/>
                  </a:cubicBezTo>
                  <a:cubicBezTo>
                    <a:pt x="28" y="124"/>
                    <a:pt x="0" y="96"/>
                    <a:pt x="1" y="62"/>
                  </a:cubicBezTo>
                  <a:cubicBezTo>
                    <a:pt x="1" y="27"/>
                    <a:pt x="28" y="0"/>
                    <a:pt x="6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89" name="Freeform 14"/>
            <p:cNvSpPr>
              <a:spLocks/>
            </p:cNvSpPr>
            <p:nvPr/>
          </p:nvSpPr>
          <p:spPr bwMode="auto">
            <a:xfrm>
              <a:off x="3514725" y="1905001"/>
              <a:ext cx="103188" cy="100013"/>
            </a:xfrm>
            <a:custGeom>
              <a:avLst/>
              <a:gdLst>
                <a:gd name="T0" fmla="*/ 64 w 126"/>
                <a:gd name="T1" fmla="*/ 0 h 125"/>
                <a:gd name="T2" fmla="*/ 126 w 126"/>
                <a:gd name="T3" fmla="*/ 62 h 125"/>
                <a:gd name="T4" fmla="*/ 64 w 126"/>
                <a:gd name="T5" fmla="*/ 124 h 125"/>
                <a:gd name="T6" fmla="*/ 1 w 126"/>
                <a:gd name="T7" fmla="*/ 61 h 125"/>
                <a:gd name="T8" fmla="*/ 64 w 126"/>
                <a:gd name="T9" fmla="*/ 0 h 125"/>
              </a:gdLst>
              <a:ahLst/>
              <a:cxnLst>
                <a:cxn ang="0">
                  <a:pos x="T0" y="T1"/>
                </a:cxn>
                <a:cxn ang="0">
                  <a:pos x="T2" y="T3"/>
                </a:cxn>
                <a:cxn ang="0">
                  <a:pos x="T4" y="T5"/>
                </a:cxn>
                <a:cxn ang="0">
                  <a:pos x="T6" y="T7"/>
                </a:cxn>
                <a:cxn ang="0">
                  <a:pos x="T8" y="T9"/>
                </a:cxn>
              </a:cxnLst>
              <a:rect l="0" t="0" r="r" b="b"/>
              <a:pathLst>
                <a:path w="126" h="125">
                  <a:moveTo>
                    <a:pt x="64" y="0"/>
                  </a:moveTo>
                  <a:cubicBezTo>
                    <a:pt x="99" y="0"/>
                    <a:pt x="126" y="27"/>
                    <a:pt x="126" y="62"/>
                  </a:cubicBezTo>
                  <a:cubicBezTo>
                    <a:pt x="126" y="96"/>
                    <a:pt x="98" y="124"/>
                    <a:pt x="64" y="124"/>
                  </a:cubicBezTo>
                  <a:cubicBezTo>
                    <a:pt x="30" y="125"/>
                    <a:pt x="0" y="95"/>
                    <a:pt x="1" y="61"/>
                  </a:cubicBezTo>
                  <a:cubicBezTo>
                    <a:pt x="1" y="27"/>
                    <a:pt x="30"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90" name="Freeform 15"/>
            <p:cNvSpPr>
              <a:spLocks/>
            </p:cNvSpPr>
            <p:nvPr/>
          </p:nvSpPr>
          <p:spPr bwMode="auto">
            <a:xfrm>
              <a:off x="2965450" y="1598613"/>
              <a:ext cx="100013" cy="101600"/>
            </a:xfrm>
            <a:custGeom>
              <a:avLst/>
              <a:gdLst>
                <a:gd name="T0" fmla="*/ 61 w 125"/>
                <a:gd name="T1" fmla="*/ 124 h 125"/>
                <a:gd name="T2" fmla="*/ 0 w 125"/>
                <a:gd name="T3" fmla="*/ 62 h 125"/>
                <a:gd name="T4" fmla="*/ 64 w 125"/>
                <a:gd name="T5" fmla="*/ 0 h 125"/>
                <a:gd name="T6" fmla="*/ 125 w 125"/>
                <a:gd name="T7" fmla="*/ 62 h 125"/>
                <a:gd name="T8" fmla="*/ 61 w 125"/>
                <a:gd name="T9" fmla="*/ 124 h 125"/>
              </a:gdLst>
              <a:ahLst/>
              <a:cxnLst>
                <a:cxn ang="0">
                  <a:pos x="T0" y="T1"/>
                </a:cxn>
                <a:cxn ang="0">
                  <a:pos x="T2" y="T3"/>
                </a:cxn>
                <a:cxn ang="0">
                  <a:pos x="T4" y="T5"/>
                </a:cxn>
                <a:cxn ang="0">
                  <a:pos x="T6" y="T7"/>
                </a:cxn>
                <a:cxn ang="0">
                  <a:pos x="T8" y="T9"/>
                </a:cxn>
              </a:cxnLst>
              <a:rect l="0" t="0" r="r" b="b"/>
              <a:pathLst>
                <a:path w="125" h="125">
                  <a:moveTo>
                    <a:pt x="61" y="124"/>
                  </a:moveTo>
                  <a:cubicBezTo>
                    <a:pt x="27" y="124"/>
                    <a:pt x="0" y="97"/>
                    <a:pt x="0" y="62"/>
                  </a:cubicBezTo>
                  <a:cubicBezTo>
                    <a:pt x="0" y="26"/>
                    <a:pt x="28" y="0"/>
                    <a:pt x="64" y="0"/>
                  </a:cubicBezTo>
                  <a:cubicBezTo>
                    <a:pt x="97" y="1"/>
                    <a:pt x="124" y="29"/>
                    <a:pt x="125" y="62"/>
                  </a:cubicBezTo>
                  <a:cubicBezTo>
                    <a:pt x="125" y="96"/>
                    <a:pt x="96" y="125"/>
                    <a:pt x="61"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91" name="Freeform 16"/>
            <p:cNvSpPr>
              <a:spLocks/>
            </p:cNvSpPr>
            <p:nvPr/>
          </p:nvSpPr>
          <p:spPr bwMode="auto">
            <a:xfrm>
              <a:off x="3184525" y="1598613"/>
              <a:ext cx="101600" cy="101600"/>
            </a:xfrm>
            <a:custGeom>
              <a:avLst/>
              <a:gdLst>
                <a:gd name="T0" fmla="*/ 62 w 125"/>
                <a:gd name="T1" fmla="*/ 124 h 125"/>
                <a:gd name="T2" fmla="*/ 0 w 125"/>
                <a:gd name="T3" fmla="*/ 62 h 125"/>
                <a:gd name="T4" fmla="*/ 65 w 125"/>
                <a:gd name="T5" fmla="*/ 0 h 125"/>
                <a:gd name="T6" fmla="*/ 125 w 125"/>
                <a:gd name="T7" fmla="*/ 64 h 125"/>
                <a:gd name="T8" fmla="*/ 62 w 125"/>
                <a:gd name="T9" fmla="*/ 124 h 125"/>
              </a:gdLst>
              <a:ahLst/>
              <a:cxnLst>
                <a:cxn ang="0">
                  <a:pos x="T0" y="T1"/>
                </a:cxn>
                <a:cxn ang="0">
                  <a:pos x="T2" y="T3"/>
                </a:cxn>
                <a:cxn ang="0">
                  <a:pos x="T4" y="T5"/>
                </a:cxn>
                <a:cxn ang="0">
                  <a:pos x="T6" y="T7"/>
                </a:cxn>
                <a:cxn ang="0">
                  <a:pos x="T8" y="T9"/>
                </a:cxn>
              </a:cxnLst>
              <a:rect l="0" t="0" r="r" b="b"/>
              <a:pathLst>
                <a:path w="125" h="125">
                  <a:moveTo>
                    <a:pt x="62" y="124"/>
                  </a:moveTo>
                  <a:cubicBezTo>
                    <a:pt x="28" y="124"/>
                    <a:pt x="0" y="96"/>
                    <a:pt x="0" y="62"/>
                  </a:cubicBezTo>
                  <a:cubicBezTo>
                    <a:pt x="0" y="28"/>
                    <a:pt x="29" y="0"/>
                    <a:pt x="65" y="0"/>
                  </a:cubicBezTo>
                  <a:cubicBezTo>
                    <a:pt x="99" y="1"/>
                    <a:pt x="125" y="28"/>
                    <a:pt x="125" y="64"/>
                  </a:cubicBezTo>
                  <a:cubicBezTo>
                    <a:pt x="124" y="98"/>
                    <a:pt x="97" y="125"/>
                    <a:pt x="62"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92" name="Freeform 17"/>
            <p:cNvSpPr>
              <a:spLocks/>
            </p:cNvSpPr>
            <p:nvPr/>
          </p:nvSpPr>
          <p:spPr bwMode="auto">
            <a:xfrm>
              <a:off x="3074988" y="1700213"/>
              <a:ext cx="101600" cy="101600"/>
            </a:xfrm>
            <a:custGeom>
              <a:avLst/>
              <a:gdLst>
                <a:gd name="T0" fmla="*/ 63 w 126"/>
                <a:gd name="T1" fmla="*/ 124 h 124"/>
                <a:gd name="T2" fmla="*/ 1 w 126"/>
                <a:gd name="T3" fmla="*/ 63 h 124"/>
                <a:gd name="T4" fmla="*/ 64 w 126"/>
                <a:gd name="T5" fmla="*/ 0 h 124"/>
                <a:gd name="T6" fmla="*/ 126 w 126"/>
                <a:gd name="T7" fmla="*/ 63 h 124"/>
                <a:gd name="T8" fmla="*/ 63 w 126"/>
                <a:gd name="T9" fmla="*/ 124 h 124"/>
              </a:gdLst>
              <a:ahLst/>
              <a:cxnLst>
                <a:cxn ang="0">
                  <a:pos x="T0" y="T1"/>
                </a:cxn>
                <a:cxn ang="0">
                  <a:pos x="T2" y="T3"/>
                </a:cxn>
                <a:cxn ang="0">
                  <a:pos x="T4" y="T5"/>
                </a:cxn>
                <a:cxn ang="0">
                  <a:pos x="T6" y="T7"/>
                </a:cxn>
                <a:cxn ang="0">
                  <a:pos x="T8" y="T9"/>
                </a:cxn>
              </a:cxnLst>
              <a:rect l="0" t="0" r="r" b="b"/>
              <a:pathLst>
                <a:path w="126" h="124">
                  <a:moveTo>
                    <a:pt x="63" y="124"/>
                  </a:moveTo>
                  <a:cubicBezTo>
                    <a:pt x="28" y="124"/>
                    <a:pt x="2" y="98"/>
                    <a:pt x="1" y="63"/>
                  </a:cubicBezTo>
                  <a:cubicBezTo>
                    <a:pt x="0" y="28"/>
                    <a:pt x="29" y="0"/>
                    <a:pt x="64" y="0"/>
                  </a:cubicBezTo>
                  <a:cubicBezTo>
                    <a:pt x="98" y="0"/>
                    <a:pt x="126" y="29"/>
                    <a:pt x="126" y="63"/>
                  </a:cubicBezTo>
                  <a:cubicBezTo>
                    <a:pt x="125" y="97"/>
                    <a:pt x="98" y="124"/>
                    <a:pt x="6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93" name="Freeform 18"/>
            <p:cNvSpPr>
              <a:spLocks/>
            </p:cNvSpPr>
            <p:nvPr/>
          </p:nvSpPr>
          <p:spPr bwMode="auto">
            <a:xfrm>
              <a:off x="3295650" y="1905001"/>
              <a:ext cx="100013" cy="100013"/>
            </a:xfrm>
            <a:custGeom>
              <a:avLst/>
              <a:gdLst>
                <a:gd name="T0" fmla="*/ 64 w 125"/>
                <a:gd name="T1" fmla="*/ 0 h 125"/>
                <a:gd name="T2" fmla="*/ 125 w 125"/>
                <a:gd name="T3" fmla="*/ 63 h 125"/>
                <a:gd name="T4" fmla="*/ 62 w 125"/>
                <a:gd name="T5" fmla="*/ 124 h 125"/>
                <a:gd name="T6" fmla="*/ 0 w 125"/>
                <a:gd name="T7" fmla="*/ 62 h 125"/>
                <a:gd name="T8" fmla="*/ 64 w 125"/>
                <a:gd name="T9" fmla="*/ 0 h 125"/>
              </a:gdLst>
              <a:ahLst/>
              <a:cxnLst>
                <a:cxn ang="0">
                  <a:pos x="T0" y="T1"/>
                </a:cxn>
                <a:cxn ang="0">
                  <a:pos x="T2" y="T3"/>
                </a:cxn>
                <a:cxn ang="0">
                  <a:pos x="T4" y="T5"/>
                </a:cxn>
                <a:cxn ang="0">
                  <a:pos x="T6" y="T7"/>
                </a:cxn>
                <a:cxn ang="0">
                  <a:pos x="T8" y="T9"/>
                </a:cxn>
              </a:cxnLst>
              <a:rect l="0" t="0" r="r" b="b"/>
              <a:pathLst>
                <a:path w="125" h="125">
                  <a:moveTo>
                    <a:pt x="64" y="0"/>
                  </a:moveTo>
                  <a:cubicBezTo>
                    <a:pt x="99" y="0"/>
                    <a:pt x="125" y="28"/>
                    <a:pt x="125" y="63"/>
                  </a:cubicBezTo>
                  <a:cubicBezTo>
                    <a:pt x="124" y="97"/>
                    <a:pt x="97" y="125"/>
                    <a:pt x="62" y="124"/>
                  </a:cubicBezTo>
                  <a:cubicBezTo>
                    <a:pt x="29" y="124"/>
                    <a:pt x="0" y="95"/>
                    <a:pt x="0" y="62"/>
                  </a:cubicBezTo>
                  <a:cubicBezTo>
                    <a:pt x="0" y="27"/>
                    <a:pt x="28" y="0"/>
                    <a:pt x="6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94" name="Freeform 19"/>
            <p:cNvSpPr>
              <a:spLocks/>
            </p:cNvSpPr>
            <p:nvPr/>
          </p:nvSpPr>
          <p:spPr bwMode="auto">
            <a:xfrm>
              <a:off x="2854325" y="1700213"/>
              <a:ext cx="101600" cy="101600"/>
            </a:xfrm>
            <a:custGeom>
              <a:avLst/>
              <a:gdLst>
                <a:gd name="T0" fmla="*/ 61 w 126"/>
                <a:gd name="T1" fmla="*/ 124 h 124"/>
                <a:gd name="T2" fmla="*/ 0 w 126"/>
                <a:gd name="T3" fmla="*/ 62 h 124"/>
                <a:gd name="T4" fmla="*/ 62 w 126"/>
                <a:gd name="T5" fmla="*/ 0 h 124"/>
                <a:gd name="T6" fmla="*/ 125 w 126"/>
                <a:gd name="T7" fmla="*/ 64 h 124"/>
                <a:gd name="T8" fmla="*/ 61 w 126"/>
                <a:gd name="T9" fmla="*/ 124 h 124"/>
              </a:gdLst>
              <a:ahLst/>
              <a:cxnLst>
                <a:cxn ang="0">
                  <a:pos x="T0" y="T1"/>
                </a:cxn>
                <a:cxn ang="0">
                  <a:pos x="T2" y="T3"/>
                </a:cxn>
                <a:cxn ang="0">
                  <a:pos x="T4" y="T5"/>
                </a:cxn>
                <a:cxn ang="0">
                  <a:pos x="T6" y="T7"/>
                </a:cxn>
                <a:cxn ang="0">
                  <a:pos x="T8" y="T9"/>
                </a:cxn>
              </a:cxnLst>
              <a:rect l="0" t="0" r="r" b="b"/>
              <a:pathLst>
                <a:path w="126" h="124">
                  <a:moveTo>
                    <a:pt x="61" y="124"/>
                  </a:moveTo>
                  <a:cubicBezTo>
                    <a:pt x="26" y="124"/>
                    <a:pt x="0" y="97"/>
                    <a:pt x="0" y="62"/>
                  </a:cubicBezTo>
                  <a:cubicBezTo>
                    <a:pt x="1" y="28"/>
                    <a:pt x="28" y="0"/>
                    <a:pt x="62" y="0"/>
                  </a:cubicBezTo>
                  <a:cubicBezTo>
                    <a:pt x="97" y="0"/>
                    <a:pt x="126" y="30"/>
                    <a:pt x="125" y="64"/>
                  </a:cubicBezTo>
                  <a:cubicBezTo>
                    <a:pt x="124" y="98"/>
                    <a:pt x="96" y="124"/>
                    <a:pt x="61"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95" name="Freeform 20"/>
            <p:cNvSpPr>
              <a:spLocks/>
            </p:cNvSpPr>
            <p:nvPr/>
          </p:nvSpPr>
          <p:spPr bwMode="auto">
            <a:xfrm>
              <a:off x="3295650" y="1700213"/>
              <a:ext cx="100013" cy="101600"/>
            </a:xfrm>
            <a:custGeom>
              <a:avLst/>
              <a:gdLst>
                <a:gd name="T0" fmla="*/ 63 w 125"/>
                <a:gd name="T1" fmla="*/ 124 h 124"/>
                <a:gd name="T2" fmla="*/ 0 w 125"/>
                <a:gd name="T3" fmla="*/ 61 h 124"/>
                <a:gd name="T4" fmla="*/ 64 w 125"/>
                <a:gd name="T5" fmla="*/ 0 h 124"/>
                <a:gd name="T6" fmla="*/ 125 w 125"/>
                <a:gd name="T7" fmla="*/ 63 h 124"/>
                <a:gd name="T8" fmla="*/ 63 w 125"/>
                <a:gd name="T9" fmla="*/ 124 h 124"/>
              </a:gdLst>
              <a:ahLst/>
              <a:cxnLst>
                <a:cxn ang="0">
                  <a:pos x="T0" y="T1"/>
                </a:cxn>
                <a:cxn ang="0">
                  <a:pos x="T2" y="T3"/>
                </a:cxn>
                <a:cxn ang="0">
                  <a:pos x="T4" y="T5"/>
                </a:cxn>
                <a:cxn ang="0">
                  <a:pos x="T6" y="T7"/>
                </a:cxn>
                <a:cxn ang="0">
                  <a:pos x="T8" y="T9"/>
                </a:cxn>
              </a:cxnLst>
              <a:rect l="0" t="0" r="r" b="b"/>
              <a:pathLst>
                <a:path w="125" h="124">
                  <a:moveTo>
                    <a:pt x="63" y="124"/>
                  </a:moveTo>
                  <a:cubicBezTo>
                    <a:pt x="28" y="124"/>
                    <a:pt x="0" y="96"/>
                    <a:pt x="0" y="61"/>
                  </a:cubicBezTo>
                  <a:cubicBezTo>
                    <a:pt x="1" y="27"/>
                    <a:pt x="30" y="0"/>
                    <a:pt x="64" y="0"/>
                  </a:cubicBezTo>
                  <a:cubicBezTo>
                    <a:pt x="98" y="0"/>
                    <a:pt x="125" y="28"/>
                    <a:pt x="125" y="63"/>
                  </a:cubicBezTo>
                  <a:cubicBezTo>
                    <a:pt x="125" y="98"/>
                    <a:pt x="98" y="124"/>
                    <a:pt x="63"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96" name="Freeform 21"/>
            <p:cNvSpPr>
              <a:spLocks/>
            </p:cNvSpPr>
            <p:nvPr/>
          </p:nvSpPr>
          <p:spPr bwMode="auto">
            <a:xfrm>
              <a:off x="3184525" y="1801813"/>
              <a:ext cx="101600" cy="101600"/>
            </a:xfrm>
            <a:custGeom>
              <a:avLst/>
              <a:gdLst>
                <a:gd name="T0" fmla="*/ 64 w 125"/>
                <a:gd name="T1" fmla="*/ 1 h 125"/>
                <a:gd name="T2" fmla="*/ 125 w 125"/>
                <a:gd name="T3" fmla="*/ 63 h 125"/>
                <a:gd name="T4" fmla="*/ 63 w 125"/>
                <a:gd name="T5" fmla="*/ 125 h 125"/>
                <a:gd name="T6" fmla="*/ 0 w 125"/>
                <a:gd name="T7" fmla="*/ 63 h 125"/>
                <a:gd name="T8" fmla="*/ 64 w 125"/>
                <a:gd name="T9" fmla="*/ 1 h 125"/>
              </a:gdLst>
              <a:ahLst/>
              <a:cxnLst>
                <a:cxn ang="0">
                  <a:pos x="T0" y="T1"/>
                </a:cxn>
                <a:cxn ang="0">
                  <a:pos x="T2" y="T3"/>
                </a:cxn>
                <a:cxn ang="0">
                  <a:pos x="T4" y="T5"/>
                </a:cxn>
                <a:cxn ang="0">
                  <a:pos x="T6" y="T7"/>
                </a:cxn>
                <a:cxn ang="0">
                  <a:pos x="T8" y="T9"/>
                </a:cxn>
              </a:cxnLst>
              <a:rect l="0" t="0" r="r" b="b"/>
              <a:pathLst>
                <a:path w="125" h="125">
                  <a:moveTo>
                    <a:pt x="64" y="1"/>
                  </a:moveTo>
                  <a:cubicBezTo>
                    <a:pt x="99" y="1"/>
                    <a:pt x="125" y="28"/>
                    <a:pt x="125" y="63"/>
                  </a:cubicBezTo>
                  <a:cubicBezTo>
                    <a:pt x="125" y="97"/>
                    <a:pt x="97" y="125"/>
                    <a:pt x="63" y="125"/>
                  </a:cubicBezTo>
                  <a:cubicBezTo>
                    <a:pt x="29" y="125"/>
                    <a:pt x="0" y="96"/>
                    <a:pt x="0" y="63"/>
                  </a:cubicBezTo>
                  <a:cubicBezTo>
                    <a:pt x="1" y="27"/>
                    <a:pt x="28" y="0"/>
                    <a:pt x="64"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97" name="Freeform 22"/>
            <p:cNvSpPr>
              <a:spLocks/>
            </p:cNvSpPr>
            <p:nvPr/>
          </p:nvSpPr>
          <p:spPr bwMode="auto">
            <a:xfrm>
              <a:off x="2744788" y="1801813"/>
              <a:ext cx="101600" cy="103188"/>
            </a:xfrm>
            <a:custGeom>
              <a:avLst/>
              <a:gdLst>
                <a:gd name="T0" fmla="*/ 62 w 126"/>
                <a:gd name="T1" fmla="*/ 125 h 126"/>
                <a:gd name="T2" fmla="*/ 0 w 126"/>
                <a:gd name="T3" fmla="*/ 62 h 126"/>
                <a:gd name="T4" fmla="*/ 64 w 126"/>
                <a:gd name="T5" fmla="*/ 1 h 126"/>
                <a:gd name="T6" fmla="*/ 125 w 126"/>
                <a:gd name="T7" fmla="*/ 64 h 126"/>
                <a:gd name="T8" fmla="*/ 62 w 126"/>
                <a:gd name="T9" fmla="*/ 125 h 126"/>
              </a:gdLst>
              <a:ahLst/>
              <a:cxnLst>
                <a:cxn ang="0">
                  <a:pos x="T0" y="T1"/>
                </a:cxn>
                <a:cxn ang="0">
                  <a:pos x="T2" y="T3"/>
                </a:cxn>
                <a:cxn ang="0">
                  <a:pos x="T4" y="T5"/>
                </a:cxn>
                <a:cxn ang="0">
                  <a:pos x="T6" y="T7"/>
                </a:cxn>
                <a:cxn ang="0">
                  <a:pos x="T8" y="T9"/>
                </a:cxn>
              </a:cxnLst>
              <a:rect l="0" t="0" r="r" b="b"/>
              <a:pathLst>
                <a:path w="126" h="126">
                  <a:moveTo>
                    <a:pt x="62" y="125"/>
                  </a:moveTo>
                  <a:cubicBezTo>
                    <a:pt x="28" y="125"/>
                    <a:pt x="0" y="96"/>
                    <a:pt x="0" y="62"/>
                  </a:cubicBezTo>
                  <a:cubicBezTo>
                    <a:pt x="1" y="26"/>
                    <a:pt x="28" y="0"/>
                    <a:pt x="64" y="1"/>
                  </a:cubicBezTo>
                  <a:cubicBezTo>
                    <a:pt x="98" y="2"/>
                    <a:pt x="126" y="30"/>
                    <a:pt x="125" y="64"/>
                  </a:cubicBezTo>
                  <a:cubicBezTo>
                    <a:pt x="125" y="97"/>
                    <a:pt x="95" y="126"/>
                    <a:pt x="62"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98" name="Freeform 23"/>
            <p:cNvSpPr>
              <a:spLocks/>
            </p:cNvSpPr>
            <p:nvPr/>
          </p:nvSpPr>
          <p:spPr bwMode="auto">
            <a:xfrm>
              <a:off x="2963863" y="1801813"/>
              <a:ext cx="101600" cy="103188"/>
            </a:xfrm>
            <a:custGeom>
              <a:avLst/>
              <a:gdLst>
                <a:gd name="T0" fmla="*/ 63 w 126"/>
                <a:gd name="T1" fmla="*/ 1 h 126"/>
                <a:gd name="T2" fmla="*/ 126 w 126"/>
                <a:gd name="T3" fmla="*/ 64 h 126"/>
                <a:gd name="T4" fmla="*/ 64 w 126"/>
                <a:gd name="T5" fmla="*/ 125 h 126"/>
                <a:gd name="T6" fmla="*/ 1 w 126"/>
                <a:gd name="T7" fmla="*/ 65 h 126"/>
                <a:gd name="T8" fmla="*/ 63 w 126"/>
                <a:gd name="T9" fmla="*/ 1 h 126"/>
              </a:gdLst>
              <a:ahLst/>
              <a:cxnLst>
                <a:cxn ang="0">
                  <a:pos x="T0" y="T1"/>
                </a:cxn>
                <a:cxn ang="0">
                  <a:pos x="T2" y="T3"/>
                </a:cxn>
                <a:cxn ang="0">
                  <a:pos x="T4" y="T5"/>
                </a:cxn>
                <a:cxn ang="0">
                  <a:pos x="T6" y="T7"/>
                </a:cxn>
                <a:cxn ang="0">
                  <a:pos x="T8" y="T9"/>
                </a:cxn>
              </a:cxnLst>
              <a:rect l="0" t="0" r="r" b="b"/>
              <a:pathLst>
                <a:path w="126" h="126">
                  <a:moveTo>
                    <a:pt x="63" y="1"/>
                  </a:moveTo>
                  <a:cubicBezTo>
                    <a:pt x="98" y="0"/>
                    <a:pt x="126" y="28"/>
                    <a:pt x="126" y="64"/>
                  </a:cubicBezTo>
                  <a:cubicBezTo>
                    <a:pt x="125" y="97"/>
                    <a:pt x="97" y="125"/>
                    <a:pt x="64" y="125"/>
                  </a:cubicBezTo>
                  <a:cubicBezTo>
                    <a:pt x="30" y="126"/>
                    <a:pt x="2" y="99"/>
                    <a:pt x="1" y="65"/>
                  </a:cubicBezTo>
                  <a:cubicBezTo>
                    <a:pt x="0" y="29"/>
                    <a:pt x="27" y="1"/>
                    <a:pt x="63"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
          <p:nvSpPr>
            <p:cNvPr id="199" name="Freeform 24"/>
            <p:cNvSpPr>
              <a:spLocks/>
            </p:cNvSpPr>
            <p:nvPr/>
          </p:nvSpPr>
          <p:spPr bwMode="auto">
            <a:xfrm>
              <a:off x="3403600" y="1801813"/>
              <a:ext cx="104775" cy="103188"/>
            </a:xfrm>
            <a:custGeom>
              <a:avLst/>
              <a:gdLst>
                <a:gd name="T0" fmla="*/ 67 w 129"/>
                <a:gd name="T1" fmla="*/ 2 h 127"/>
                <a:gd name="T2" fmla="*/ 127 w 129"/>
                <a:gd name="T3" fmla="*/ 68 h 127"/>
                <a:gd name="T4" fmla="*/ 63 w 129"/>
                <a:gd name="T5" fmla="*/ 126 h 127"/>
                <a:gd name="T6" fmla="*/ 2 w 129"/>
                <a:gd name="T7" fmla="*/ 62 h 127"/>
                <a:gd name="T8" fmla="*/ 67 w 129"/>
                <a:gd name="T9" fmla="*/ 2 h 127"/>
              </a:gdLst>
              <a:ahLst/>
              <a:cxnLst>
                <a:cxn ang="0">
                  <a:pos x="T0" y="T1"/>
                </a:cxn>
                <a:cxn ang="0">
                  <a:pos x="T2" y="T3"/>
                </a:cxn>
                <a:cxn ang="0">
                  <a:pos x="T4" y="T5"/>
                </a:cxn>
                <a:cxn ang="0">
                  <a:pos x="T6" y="T7"/>
                </a:cxn>
                <a:cxn ang="0">
                  <a:pos x="T8" y="T9"/>
                </a:cxn>
              </a:cxnLst>
              <a:rect l="0" t="0" r="r" b="b"/>
              <a:pathLst>
                <a:path w="129" h="127">
                  <a:moveTo>
                    <a:pt x="67" y="2"/>
                  </a:moveTo>
                  <a:cubicBezTo>
                    <a:pt x="103" y="3"/>
                    <a:pt x="129" y="32"/>
                    <a:pt x="127" y="68"/>
                  </a:cubicBezTo>
                  <a:cubicBezTo>
                    <a:pt x="125" y="101"/>
                    <a:pt x="96" y="127"/>
                    <a:pt x="63" y="126"/>
                  </a:cubicBezTo>
                  <a:cubicBezTo>
                    <a:pt x="29" y="125"/>
                    <a:pt x="0" y="95"/>
                    <a:pt x="2" y="62"/>
                  </a:cubicBezTo>
                  <a:cubicBezTo>
                    <a:pt x="4" y="26"/>
                    <a:pt x="32" y="0"/>
                    <a:pt x="67" y="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grpSp>
      <p:sp>
        <p:nvSpPr>
          <p:cNvPr id="22" name="TextBox 21"/>
          <p:cNvSpPr txBox="1"/>
          <p:nvPr/>
        </p:nvSpPr>
        <p:spPr>
          <a:xfrm>
            <a:off x="6550538" y="3871892"/>
            <a:ext cx="1947523"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0" i="0" u="none" strike="noStrike" kern="1200" cap="none" spc="0" normalizeH="0" baseline="0" noProof="0" dirty="0">
                <a:ln>
                  <a:noFill/>
                </a:ln>
                <a:effectLst/>
                <a:uLnTx/>
                <a:uFillTx/>
                <a:ea typeface="+mn-ea"/>
              </a:rPr>
              <a:t>Email invitation to an online survey. Sample provided by New Zealand Film Commission.</a:t>
            </a:r>
            <a:endParaRPr kumimoji="0" lang="en-NZ" sz="1600" b="0" i="0" u="none" strike="noStrike" kern="1200" cap="none" spc="0" normalizeH="0" baseline="0" noProof="0" dirty="0">
              <a:ln>
                <a:noFill/>
              </a:ln>
              <a:effectLst/>
              <a:uLnTx/>
              <a:uFillTx/>
              <a:ea typeface="+mn-ea"/>
              <a:cs typeface="Arial" pitchFamily="34" charset="0"/>
            </a:endParaRPr>
          </a:p>
        </p:txBody>
      </p:sp>
      <p:cxnSp>
        <p:nvCxnSpPr>
          <p:cNvPr id="60" name="Straight Connector 59"/>
          <p:cNvCxnSpPr>
            <a:cxnSpLocks/>
          </p:cNvCxnSpPr>
          <p:nvPr/>
        </p:nvCxnSpPr>
        <p:spPr>
          <a:xfrm flipV="1">
            <a:off x="7485532" y="2470191"/>
            <a:ext cx="0" cy="695157"/>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6977799" y="2803094"/>
            <a:ext cx="1015466" cy="101546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white"/>
              </a:solidFill>
              <a:effectLst/>
              <a:uLnTx/>
              <a:uFillTx/>
              <a:ea typeface="+mn-ea"/>
              <a:cs typeface="+mn-cs"/>
            </a:endParaRPr>
          </a:p>
        </p:txBody>
      </p:sp>
      <p:sp>
        <p:nvSpPr>
          <p:cNvPr id="19" name="TextBox 18"/>
          <p:cNvSpPr txBox="1"/>
          <p:nvPr/>
        </p:nvSpPr>
        <p:spPr>
          <a:xfrm>
            <a:off x="9650027" y="1885613"/>
            <a:ext cx="1449672"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chemeClr val="bg1"/>
                </a:solidFill>
                <a:effectLst/>
                <a:uLnTx/>
                <a:uFillTx/>
                <a:ea typeface="+mn-ea"/>
              </a:rPr>
              <a:t>SAMPLE SIZE</a:t>
            </a:r>
            <a:endParaRPr kumimoji="0" lang="en-NZ" sz="1600" b="1" i="0" u="none" strike="noStrike" kern="1200" cap="none" spc="0" normalizeH="0" baseline="0" noProof="0" dirty="0">
              <a:ln>
                <a:noFill/>
              </a:ln>
              <a:solidFill>
                <a:schemeClr val="bg1"/>
              </a:solidFill>
              <a:effectLst/>
              <a:uLnTx/>
              <a:uFillTx/>
              <a:ea typeface="+mn-ea"/>
              <a:cs typeface="Arial" pitchFamily="34" charset="0"/>
            </a:endParaRPr>
          </a:p>
        </p:txBody>
      </p:sp>
      <p:sp>
        <p:nvSpPr>
          <p:cNvPr id="16" name="TextBox 15"/>
          <p:cNvSpPr txBox="1"/>
          <p:nvPr/>
        </p:nvSpPr>
        <p:spPr>
          <a:xfrm>
            <a:off x="3881315" y="1885613"/>
            <a:ext cx="1449672"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Z" sz="1600" b="1" dirty="0">
                <a:solidFill>
                  <a:schemeClr val="bg1"/>
                </a:solidFill>
              </a:rPr>
              <a:t>FIELDWORK</a:t>
            </a:r>
            <a:r>
              <a:rPr kumimoji="0" lang="en-NZ" sz="1600" b="1" i="0" u="none" strike="noStrike" kern="1200" cap="none" spc="0" normalizeH="0" baseline="0" noProof="0" dirty="0">
                <a:ln>
                  <a:noFill/>
                </a:ln>
                <a:solidFill>
                  <a:schemeClr val="bg1"/>
                </a:solidFill>
                <a:effectLst/>
                <a:uLnTx/>
                <a:uFillTx/>
                <a:ea typeface="+mn-ea"/>
              </a:rPr>
              <a:t>DATES</a:t>
            </a:r>
            <a:endParaRPr kumimoji="0" lang="en-NZ" sz="1600" b="1" i="0" u="none" strike="noStrike" kern="1200" cap="none" spc="0" normalizeH="0" baseline="0" noProof="0" dirty="0">
              <a:ln>
                <a:noFill/>
              </a:ln>
              <a:solidFill>
                <a:schemeClr val="bg1"/>
              </a:solidFill>
              <a:effectLst/>
              <a:uLnTx/>
              <a:uFillTx/>
              <a:ea typeface="+mn-ea"/>
              <a:cs typeface="Arial" pitchFamily="34" charset="0"/>
            </a:endParaRPr>
          </a:p>
        </p:txBody>
      </p:sp>
      <p:sp>
        <p:nvSpPr>
          <p:cNvPr id="104" name="TextBox 103"/>
          <p:cNvSpPr txBox="1"/>
          <p:nvPr/>
        </p:nvSpPr>
        <p:spPr>
          <a:xfrm>
            <a:off x="979657" y="1885613"/>
            <a:ext cx="1449672" cy="584775"/>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chemeClr val="bg1"/>
                </a:solidFill>
                <a:effectLst/>
                <a:uLnTx/>
                <a:uFillTx/>
                <a:ea typeface="+mn-ea"/>
              </a:rPr>
              <a:t>TARGET AUDIENCE</a:t>
            </a:r>
            <a:endParaRPr kumimoji="0" lang="en-NZ" sz="1600" b="1" i="0" u="none" strike="noStrike" kern="1200" cap="none" spc="0" normalizeH="0" baseline="0" noProof="0" dirty="0">
              <a:ln>
                <a:noFill/>
              </a:ln>
              <a:solidFill>
                <a:schemeClr val="bg1"/>
              </a:solidFill>
              <a:effectLst/>
              <a:uLnTx/>
              <a:uFillTx/>
              <a:ea typeface="+mn-ea"/>
              <a:cs typeface="Arial" pitchFamily="34" charset="0"/>
            </a:endParaRPr>
          </a:p>
        </p:txBody>
      </p:sp>
      <p:sp>
        <p:nvSpPr>
          <p:cNvPr id="18" name="TextBox 17"/>
          <p:cNvSpPr txBox="1"/>
          <p:nvPr/>
        </p:nvSpPr>
        <p:spPr>
          <a:xfrm>
            <a:off x="6760696" y="2008723"/>
            <a:ext cx="1449672" cy="338554"/>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NZ" sz="1600" b="1" i="0" u="none" strike="noStrike" kern="1200" cap="none" spc="0" normalizeH="0" baseline="0" noProof="0" dirty="0">
                <a:ln>
                  <a:noFill/>
                </a:ln>
                <a:solidFill>
                  <a:schemeClr val="bg1"/>
                </a:solidFill>
                <a:effectLst/>
                <a:uLnTx/>
                <a:uFillTx/>
                <a:ea typeface="+mn-ea"/>
              </a:rPr>
              <a:t>METHOD</a:t>
            </a:r>
            <a:endParaRPr kumimoji="0" lang="en-NZ" sz="1600" b="1" i="0" u="none" strike="noStrike" kern="1200" cap="none" spc="0" normalizeH="0" baseline="0" noProof="0" dirty="0">
              <a:ln>
                <a:noFill/>
              </a:ln>
              <a:solidFill>
                <a:schemeClr val="bg1"/>
              </a:solidFill>
              <a:effectLst/>
              <a:uLnTx/>
              <a:uFillTx/>
              <a:ea typeface="+mn-ea"/>
              <a:cs typeface="Arial" pitchFamily="34" charset="0"/>
            </a:endParaRPr>
          </a:p>
        </p:txBody>
      </p:sp>
      <p:sp>
        <p:nvSpPr>
          <p:cNvPr id="14" name="Freeform 9"/>
          <p:cNvSpPr>
            <a:spLocks/>
          </p:cNvSpPr>
          <p:nvPr/>
        </p:nvSpPr>
        <p:spPr bwMode="auto">
          <a:xfrm>
            <a:off x="7322479" y="3086887"/>
            <a:ext cx="326106" cy="447881"/>
          </a:xfrm>
          <a:custGeom>
            <a:avLst/>
            <a:gdLst>
              <a:gd name="T0" fmla="*/ 911 w 1821"/>
              <a:gd name="T1" fmla="*/ 1364 h 2501"/>
              <a:gd name="T2" fmla="*/ 1423 w 1821"/>
              <a:gd name="T3" fmla="*/ 2274 h 2501"/>
              <a:gd name="T4" fmla="*/ 1036 w 1821"/>
              <a:gd name="T5" fmla="*/ 2501 h 2501"/>
              <a:gd name="T6" fmla="*/ 512 w 1821"/>
              <a:gd name="T7" fmla="*/ 1580 h 2501"/>
              <a:gd name="T8" fmla="*/ 0 w 1821"/>
              <a:gd name="T9" fmla="*/ 2274 h 2501"/>
              <a:gd name="T10" fmla="*/ 0 w 1821"/>
              <a:gd name="T11" fmla="*/ 0 h 2501"/>
              <a:gd name="T12" fmla="*/ 1821 w 1821"/>
              <a:gd name="T13" fmla="*/ 1364 h 2501"/>
              <a:gd name="T14" fmla="*/ 911 w 1821"/>
              <a:gd name="T15" fmla="*/ 1364 h 25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21" h="2501">
                <a:moveTo>
                  <a:pt x="911" y="1364"/>
                </a:moveTo>
                <a:lnTo>
                  <a:pt x="1423" y="2274"/>
                </a:lnTo>
                <a:lnTo>
                  <a:pt x="1036" y="2501"/>
                </a:lnTo>
                <a:lnTo>
                  <a:pt x="512" y="1580"/>
                </a:lnTo>
                <a:lnTo>
                  <a:pt x="0" y="2274"/>
                </a:lnTo>
                <a:lnTo>
                  <a:pt x="0" y="0"/>
                </a:lnTo>
                <a:lnTo>
                  <a:pt x="1821" y="1364"/>
                </a:lnTo>
                <a:lnTo>
                  <a:pt x="911" y="1364"/>
                </a:lnTo>
                <a:close/>
              </a:path>
            </a:pathLst>
          </a:custGeom>
          <a:solidFill>
            <a:srgbClr val="7F7F7F"/>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NZ" sz="1800" b="0" i="0" u="none" strike="noStrike" kern="1200" cap="none" spc="0" normalizeH="0" baseline="0" noProof="0" dirty="0">
              <a:ln>
                <a:noFill/>
              </a:ln>
              <a:solidFill>
                <a:prstClr val="black"/>
              </a:solidFill>
              <a:effectLst/>
              <a:uLnTx/>
              <a:uFillTx/>
              <a:ea typeface="+mn-ea"/>
              <a:cs typeface="+mn-cs"/>
            </a:endParaRPr>
          </a:p>
        </p:txBody>
      </p:sp>
    </p:spTree>
    <p:extLst>
      <p:ext uri="{BB962C8B-B14F-4D97-AF65-F5344CB8AC3E}">
        <p14:creationId xmlns:p14="http://schemas.microsoft.com/office/powerpoint/2010/main" val="2958400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Pentagon 19">
            <a:extLst>
              <a:ext uri="{FF2B5EF4-FFF2-40B4-BE49-F238E27FC236}">
                <a16:creationId xmlns:a16="http://schemas.microsoft.com/office/drawing/2014/main" id="{7BC7061A-3092-7BB6-23FB-CC6351822808}"/>
              </a:ext>
            </a:extLst>
          </p:cNvPr>
          <p:cNvSpPr/>
          <p:nvPr/>
        </p:nvSpPr>
        <p:spPr bwMode="ltGray">
          <a:xfrm>
            <a:off x="222128" y="3127428"/>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NZ" sz="1400" b="0" dirty="0"/>
          </a:p>
        </p:txBody>
      </p:sp>
      <p:sp>
        <p:nvSpPr>
          <p:cNvPr id="2" name="Title 1">
            <a:extLst>
              <a:ext uri="{FF2B5EF4-FFF2-40B4-BE49-F238E27FC236}">
                <a16:creationId xmlns:a16="http://schemas.microsoft.com/office/drawing/2014/main" id="{8E9D917B-3A04-09A3-B8D6-838D2AEC2CEE}"/>
              </a:ext>
            </a:extLst>
          </p:cNvPr>
          <p:cNvSpPr>
            <a:spLocks noGrp="1"/>
          </p:cNvSpPr>
          <p:nvPr>
            <p:ph type="title"/>
          </p:nvPr>
        </p:nvSpPr>
        <p:spPr/>
        <p:txBody>
          <a:bodyPr/>
          <a:lstStyle/>
          <a:p>
            <a:r>
              <a:rPr lang="en-NZ" dirty="0">
                <a:solidFill>
                  <a:schemeClr val="accent1"/>
                </a:solidFill>
              </a:rPr>
              <a:t>Stakeholder focus: Producers</a:t>
            </a:r>
            <a:br>
              <a:rPr lang="en-NZ" dirty="0"/>
            </a:br>
            <a:r>
              <a:rPr lang="en-NZ" dirty="0"/>
              <a:t>What they say about their experience of the New Zealand Film Commission:</a:t>
            </a:r>
          </a:p>
        </p:txBody>
      </p:sp>
      <p:sp>
        <p:nvSpPr>
          <p:cNvPr id="5" name="Footer Placeholder 3">
            <a:extLst>
              <a:ext uri="{FF2B5EF4-FFF2-40B4-BE49-F238E27FC236}">
                <a16:creationId xmlns:a16="http://schemas.microsoft.com/office/drawing/2014/main" id="{22DDE860-9014-304E-44B3-D30AB8F59A4B}"/>
              </a:ext>
            </a:extLst>
          </p:cNvPr>
          <p:cNvSpPr txBox="1">
            <a:spLocks/>
          </p:cNvSpPr>
          <p:nvPr/>
        </p:nvSpPr>
        <p:spPr>
          <a:xfrm>
            <a:off x="216000" y="6415034"/>
            <a:ext cx="9251850" cy="338554"/>
          </a:xfrm>
          <a:prstGeom prst="rect">
            <a:avLst/>
          </a:prstGeom>
        </p:spPr>
        <p:txBody>
          <a:bodyPr wrap="square">
            <a:spAutoFit/>
          </a:bodyPr>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dirty="0"/>
              <a:t>Source: </a:t>
            </a:r>
            <a:r>
              <a:rPr lang="en-GB" dirty="0"/>
              <a:t>Q3. Thinking about the last two years, what do you think the Film Commission has been doing well and what do you think the Film Commission needs to improve on?</a:t>
            </a:r>
          </a:p>
          <a:p>
            <a:r>
              <a:rPr lang="en-NZ" dirty="0"/>
              <a:t>Sample size: Producers n=80. Excludes don’t know / not applicable responses.</a:t>
            </a:r>
          </a:p>
        </p:txBody>
      </p:sp>
      <p:sp>
        <p:nvSpPr>
          <p:cNvPr id="6" name="Rectangle 5">
            <a:extLst>
              <a:ext uri="{FF2B5EF4-FFF2-40B4-BE49-F238E27FC236}">
                <a16:creationId xmlns:a16="http://schemas.microsoft.com/office/drawing/2014/main" id="{348F0B45-2439-4FCB-C57D-22C590E375B7}"/>
              </a:ext>
            </a:extLst>
          </p:cNvPr>
          <p:cNvSpPr/>
          <p:nvPr/>
        </p:nvSpPr>
        <p:spPr>
          <a:xfrm>
            <a:off x="1254224" y="1276351"/>
            <a:ext cx="3041551" cy="650396"/>
          </a:xfrm>
          <a:prstGeom prst="rect">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What NZFC does well</a:t>
            </a:r>
          </a:p>
        </p:txBody>
      </p:sp>
      <p:pic>
        <p:nvPicPr>
          <p:cNvPr id="8" name="Graphic 7">
            <a:extLst>
              <a:ext uri="{FF2B5EF4-FFF2-40B4-BE49-F238E27FC236}">
                <a16:creationId xmlns:a16="http://schemas.microsoft.com/office/drawing/2014/main" id="{C506A69A-F364-8D77-5C15-883492A634C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3188" y="3164867"/>
            <a:ext cx="617864" cy="617864"/>
          </a:xfrm>
          <a:prstGeom prst="rect">
            <a:avLst/>
          </a:prstGeom>
        </p:spPr>
      </p:pic>
      <p:graphicFrame>
        <p:nvGraphicFramePr>
          <p:cNvPr id="9" name="Table 8">
            <a:extLst>
              <a:ext uri="{FF2B5EF4-FFF2-40B4-BE49-F238E27FC236}">
                <a16:creationId xmlns:a16="http://schemas.microsoft.com/office/drawing/2014/main" id="{943375E3-50D0-96BD-425B-4BA163D9A05C}"/>
              </a:ext>
            </a:extLst>
          </p:cNvPr>
          <p:cNvGraphicFramePr>
            <a:graphicFrameLocks noGrp="1"/>
          </p:cNvGraphicFramePr>
          <p:nvPr>
            <p:extLst>
              <p:ext uri="{D42A27DB-BD31-4B8C-83A1-F6EECF244321}">
                <p14:modId xmlns:p14="http://schemas.microsoft.com/office/powerpoint/2010/main" val="2090711264"/>
              </p:ext>
            </p:extLst>
          </p:nvPr>
        </p:nvGraphicFramePr>
        <p:xfrm>
          <a:off x="1254224" y="3088667"/>
          <a:ext cx="3041551" cy="2960208"/>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703631">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There's a genuine desire to help Producers navigate through the complicated landscape of film funding. Staff are approachable, keen to help and knowledgeable.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496028659"/>
                  </a:ext>
                </a:extLst>
              </a:tr>
              <a:tr h="64800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Support in all its forms. Genuine sense of caring and support beyond just the financials.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694359">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Providing a financial support for NZ Producers to make globally appealing content as the NZ broadcasters cannot provide much budget at all.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64800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Its profile within the local film industry and internationally also its film marketing and promotional activities seem good.</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bl>
          </a:graphicData>
        </a:graphic>
      </p:graphicFrame>
      <p:sp>
        <p:nvSpPr>
          <p:cNvPr id="10" name="Rectangle 9">
            <a:extLst>
              <a:ext uri="{FF2B5EF4-FFF2-40B4-BE49-F238E27FC236}">
                <a16:creationId xmlns:a16="http://schemas.microsoft.com/office/drawing/2014/main" id="{049827A4-E8C8-F527-AC99-65B18F77CF82}"/>
              </a:ext>
            </a:extLst>
          </p:cNvPr>
          <p:cNvSpPr/>
          <p:nvPr/>
        </p:nvSpPr>
        <p:spPr>
          <a:xfrm>
            <a:off x="4483199" y="1276351"/>
            <a:ext cx="3041551" cy="650396"/>
          </a:xfrm>
          <a:prstGeom prst="rect">
            <a:avLst/>
          </a:prstGeom>
          <a:solidFill>
            <a:schemeClr val="accent1"/>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NZ" dirty="0"/>
              <a:t>What NZFC needs to improve</a:t>
            </a:r>
          </a:p>
        </p:txBody>
      </p:sp>
      <p:graphicFrame>
        <p:nvGraphicFramePr>
          <p:cNvPr id="11" name="Table 10">
            <a:extLst>
              <a:ext uri="{FF2B5EF4-FFF2-40B4-BE49-F238E27FC236}">
                <a16:creationId xmlns:a16="http://schemas.microsoft.com/office/drawing/2014/main" id="{2A3A3CCC-E0BD-8E06-3B28-47FEAE3FCD93}"/>
              </a:ext>
            </a:extLst>
          </p:cNvPr>
          <p:cNvGraphicFramePr>
            <a:graphicFrameLocks noGrp="1"/>
          </p:cNvGraphicFramePr>
          <p:nvPr>
            <p:extLst>
              <p:ext uri="{D42A27DB-BD31-4B8C-83A1-F6EECF244321}">
                <p14:modId xmlns:p14="http://schemas.microsoft.com/office/powerpoint/2010/main" val="262045034"/>
              </p:ext>
            </p:extLst>
          </p:nvPr>
        </p:nvGraphicFramePr>
        <p:xfrm>
          <a:off x="4483199" y="3088667"/>
          <a:ext cx="3041551" cy="2959708"/>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1168360">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They are barely keeping up with the times and local producers are suffering from their lack of awareness. It would pay to get out of the office and listen to the next generation of filmmakers too. Show an interest and listen to their concerns.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92209054"/>
                  </a:ext>
                </a:extLst>
              </a:tr>
              <a:tr h="990136">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Although it is understood the NZFC is responsible for mitigating risks with public money, some things feel like a disproportionate amount of work or caught up on bureaucracy.</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361643580"/>
                  </a:ext>
                </a:extLst>
              </a:tr>
              <a:tr h="801212">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Closing the gaps between the declining old &amp; traditional ways of the industry and the innovative new [ways].</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39329954"/>
                  </a:ext>
                </a:extLst>
              </a:tr>
            </a:tbl>
          </a:graphicData>
        </a:graphic>
      </p:graphicFrame>
      <p:sp>
        <p:nvSpPr>
          <p:cNvPr id="12" name="Rectangle 11">
            <a:extLst>
              <a:ext uri="{FF2B5EF4-FFF2-40B4-BE49-F238E27FC236}">
                <a16:creationId xmlns:a16="http://schemas.microsoft.com/office/drawing/2014/main" id="{132DD94F-A731-7BB3-91A3-10E53296A55D}"/>
              </a:ext>
            </a:extLst>
          </p:cNvPr>
          <p:cNvSpPr/>
          <p:nvPr/>
        </p:nvSpPr>
        <p:spPr>
          <a:xfrm>
            <a:off x="8936489" y="1276351"/>
            <a:ext cx="3041551" cy="650396"/>
          </a:xfrm>
          <a:prstGeom prst="rect">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How NZFC could improve experience</a:t>
            </a:r>
          </a:p>
        </p:txBody>
      </p:sp>
      <p:graphicFrame>
        <p:nvGraphicFramePr>
          <p:cNvPr id="13" name="Table 12">
            <a:extLst>
              <a:ext uri="{FF2B5EF4-FFF2-40B4-BE49-F238E27FC236}">
                <a16:creationId xmlns:a16="http://schemas.microsoft.com/office/drawing/2014/main" id="{76EAE94A-9C46-C949-2733-589539D996F7}"/>
              </a:ext>
            </a:extLst>
          </p:cNvPr>
          <p:cNvGraphicFramePr>
            <a:graphicFrameLocks noGrp="1"/>
          </p:cNvGraphicFramePr>
          <p:nvPr>
            <p:extLst>
              <p:ext uri="{D42A27DB-BD31-4B8C-83A1-F6EECF244321}">
                <p14:modId xmlns:p14="http://schemas.microsoft.com/office/powerpoint/2010/main" val="2790568961"/>
              </p:ext>
            </p:extLst>
          </p:nvPr>
        </p:nvGraphicFramePr>
        <p:xfrm>
          <a:off x="8936489" y="2009000"/>
          <a:ext cx="3041551" cy="4057536"/>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992848">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Transparency and trust. I always feel like NZFC are grilling me for information like a gossip at the barber and never sharing any useful information in return.</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060832">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Production development  team seem very time poor, leading to some interactions feeling very terse and ‘gate keeping’ in nature rather than supportive. Overall, we know they are under a lot of pressure, and we appreciate their work. </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992848">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Production and development: be more straightforward. Don't change the goalposts from one conversation to another. It happens too often to be acceptable.</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r h="992848">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need to simplify many of the structures and functions of the organisation's process. The closing process is overly complicated and needs to be streamlined.</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4833977"/>
                  </a:ext>
                </a:extLst>
              </a:tr>
            </a:tbl>
          </a:graphicData>
        </a:graphic>
      </p:graphicFrame>
      <p:sp>
        <p:nvSpPr>
          <p:cNvPr id="16" name="Arrow: Pentagon 15">
            <a:extLst>
              <a:ext uri="{FF2B5EF4-FFF2-40B4-BE49-F238E27FC236}">
                <a16:creationId xmlns:a16="http://schemas.microsoft.com/office/drawing/2014/main" id="{0D49BBBE-9B2B-29F3-5FC4-144C2E2D6A6F}"/>
              </a:ext>
            </a:extLst>
          </p:cNvPr>
          <p:cNvSpPr/>
          <p:nvPr/>
        </p:nvSpPr>
        <p:spPr bwMode="ltGray">
          <a:xfrm>
            <a:off x="213960" y="2049797"/>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NZ" sz="1400" b="0" dirty="0"/>
              <a:t>Top </a:t>
            </a:r>
          </a:p>
          <a:p>
            <a:r>
              <a:rPr lang="en-NZ" sz="1400" b="0" dirty="0"/>
              <a:t>themes</a:t>
            </a:r>
          </a:p>
        </p:txBody>
      </p:sp>
      <p:sp>
        <p:nvSpPr>
          <p:cNvPr id="17" name="Rectangle 16">
            <a:extLst>
              <a:ext uri="{FF2B5EF4-FFF2-40B4-BE49-F238E27FC236}">
                <a16:creationId xmlns:a16="http://schemas.microsoft.com/office/drawing/2014/main" id="{1F349905-CCAE-AAD3-44C8-FD0989069AA9}"/>
              </a:ext>
            </a:extLst>
          </p:cNvPr>
          <p:cNvSpPr/>
          <p:nvPr/>
        </p:nvSpPr>
        <p:spPr>
          <a:xfrm>
            <a:off x="1254224" y="2009000"/>
            <a:ext cx="3041551" cy="997411"/>
          </a:xfrm>
          <a:prstGeom prst="rect">
            <a:avLst/>
          </a:prstGeom>
          <a:solidFill>
            <a:schemeClr val="accent2">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GB" sz="1200" dirty="0"/>
              <a:t>Good support in general</a:t>
            </a:r>
          </a:p>
          <a:p>
            <a:pPr marL="285750" indent="-285750">
              <a:buFont typeface="Arial" panose="020B0604020202020204" pitchFamily="34" charset="0"/>
              <a:buChar char="•"/>
            </a:pPr>
            <a:r>
              <a:rPr lang="en-GB" sz="1200" dirty="0"/>
              <a:t>Financial support</a:t>
            </a:r>
          </a:p>
          <a:p>
            <a:pPr marL="285750" indent="-285750">
              <a:buFont typeface="Arial" panose="020B0604020202020204" pitchFamily="34" charset="0"/>
              <a:buChar char="•"/>
            </a:pPr>
            <a:r>
              <a:rPr lang="en-GB" sz="1200" dirty="0"/>
              <a:t>International promotion of NZ industry, locations, film festivals, and events</a:t>
            </a:r>
            <a:endParaRPr lang="en-NZ" sz="1200" dirty="0"/>
          </a:p>
        </p:txBody>
      </p:sp>
      <p:sp>
        <p:nvSpPr>
          <p:cNvPr id="18" name="Rectangle 17">
            <a:extLst>
              <a:ext uri="{FF2B5EF4-FFF2-40B4-BE49-F238E27FC236}">
                <a16:creationId xmlns:a16="http://schemas.microsoft.com/office/drawing/2014/main" id="{ED9B0ABF-E784-F685-46D0-0795E99A7620}"/>
              </a:ext>
            </a:extLst>
          </p:cNvPr>
          <p:cNvSpPr/>
          <p:nvPr/>
        </p:nvSpPr>
        <p:spPr>
          <a:xfrm>
            <a:off x="4483199" y="2009000"/>
            <a:ext cx="3041551" cy="997411"/>
          </a:xfrm>
          <a:prstGeom prst="rect">
            <a:avLst/>
          </a:prstGeom>
          <a:solidFill>
            <a:schemeClr val="accent2">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NZ" sz="1200" dirty="0"/>
              <a:t>More support in general</a:t>
            </a:r>
          </a:p>
          <a:p>
            <a:pPr marL="285750" indent="-285750">
              <a:buFont typeface="Arial" panose="020B0604020202020204" pitchFamily="34" charset="0"/>
              <a:buChar char="•"/>
            </a:pPr>
            <a:r>
              <a:rPr lang="en-NZ" sz="1200" dirty="0"/>
              <a:t>Access to funding</a:t>
            </a:r>
          </a:p>
          <a:p>
            <a:pPr marL="285750" indent="-285750">
              <a:buFont typeface="Arial" panose="020B0604020202020204" pitchFamily="34" charset="0"/>
              <a:buChar char="•"/>
            </a:pPr>
            <a:r>
              <a:rPr lang="en-NZ" sz="1200" dirty="0"/>
              <a:t>Improve processes and bureaucracy </a:t>
            </a:r>
          </a:p>
        </p:txBody>
      </p:sp>
      <p:sp>
        <p:nvSpPr>
          <p:cNvPr id="21" name="Arrow: Pentagon 20">
            <a:extLst>
              <a:ext uri="{FF2B5EF4-FFF2-40B4-BE49-F238E27FC236}">
                <a16:creationId xmlns:a16="http://schemas.microsoft.com/office/drawing/2014/main" id="{ABB070E5-1A44-089A-5C31-DDE34DA41A19}"/>
              </a:ext>
            </a:extLst>
          </p:cNvPr>
          <p:cNvSpPr/>
          <p:nvPr/>
        </p:nvSpPr>
        <p:spPr bwMode="ltGray">
          <a:xfrm>
            <a:off x="7896227" y="2049797"/>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NZ" sz="1400" b="0" dirty="0"/>
          </a:p>
        </p:txBody>
      </p:sp>
      <p:pic>
        <p:nvPicPr>
          <p:cNvPr id="22" name="Graphic 21">
            <a:extLst>
              <a:ext uri="{FF2B5EF4-FFF2-40B4-BE49-F238E27FC236}">
                <a16:creationId xmlns:a16="http://schemas.microsoft.com/office/drawing/2014/main" id="{C05CE4DA-F2FA-0952-4D0D-0F58C4E2DC1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67287" y="2087236"/>
            <a:ext cx="617864" cy="617864"/>
          </a:xfrm>
          <a:prstGeom prst="rect">
            <a:avLst/>
          </a:prstGeom>
        </p:spPr>
      </p:pic>
    </p:spTree>
    <p:extLst>
      <p:ext uri="{BB962C8B-B14F-4D97-AF65-F5344CB8AC3E}">
        <p14:creationId xmlns:p14="http://schemas.microsoft.com/office/powerpoint/2010/main" val="3616465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rrow: Pentagon 19">
            <a:extLst>
              <a:ext uri="{FF2B5EF4-FFF2-40B4-BE49-F238E27FC236}">
                <a16:creationId xmlns:a16="http://schemas.microsoft.com/office/drawing/2014/main" id="{7BC7061A-3092-7BB6-23FB-CC6351822808}"/>
              </a:ext>
            </a:extLst>
          </p:cNvPr>
          <p:cNvSpPr/>
          <p:nvPr/>
        </p:nvSpPr>
        <p:spPr bwMode="ltGray">
          <a:xfrm>
            <a:off x="222128" y="3127428"/>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NZ" sz="1400" b="0" dirty="0"/>
          </a:p>
        </p:txBody>
      </p:sp>
      <p:sp>
        <p:nvSpPr>
          <p:cNvPr id="2" name="Title 1">
            <a:extLst>
              <a:ext uri="{FF2B5EF4-FFF2-40B4-BE49-F238E27FC236}">
                <a16:creationId xmlns:a16="http://schemas.microsoft.com/office/drawing/2014/main" id="{8E9D917B-3A04-09A3-B8D6-838D2AEC2CEE}"/>
              </a:ext>
            </a:extLst>
          </p:cNvPr>
          <p:cNvSpPr>
            <a:spLocks noGrp="1"/>
          </p:cNvSpPr>
          <p:nvPr>
            <p:ph type="title"/>
          </p:nvPr>
        </p:nvSpPr>
        <p:spPr/>
        <p:txBody>
          <a:bodyPr/>
          <a:lstStyle/>
          <a:p>
            <a:r>
              <a:rPr lang="en-NZ" dirty="0">
                <a:solidFill>
                  <a:schemeClr val="accent1"/>
                </a:solidFill>
              </a:rPr>
              <a:t>Stakeholder focus: Production Sector</a:t>
            </a:r>
            <a:br>
              <a:rPr lang="en-NZ" dirty="0"/>
            </a:br>
            <a:r>
              <a:rPr lang="en-NZ" dirty="0"/>
              <a:t>What they say about their experience of the New Zealand Film Commission:</a:t>
            </a:r>
          </a:p>
        </p:txBody>
      </p:sp>
      <p:sp>
        <p:nvSpPr>
          <p:cNvPr id="5" name="Footer Placeholder 3">
            <a:extLst>
              <a:ext uri="{FF2B5EF4-FFF2-40B4-BE49-F238E27FC236}">
                <a16:creationId xmlns:a16="http://schemas.microsoft.com/office/drawing/2014/main" id="{22DDE860-9014-304E-44B3-D30AB8F59A4B}"/>
              </a:ext>
            </a:extLst>
          </p:cNvPr>
          <p:cNvSpPr txBox="1">
            <a:spLocks/>
          </p:cNvSpPr>
          <p:nvPr/>
        </p:nvSpPr>
        <p:spPr>
          <a:xfrm>
            <a:off x="216000" y="6415034"/>
            <a:ext cx="9251850" cy="338554"/>
          </a:xfrm>
          <a:prstGeom prst="rect">
            <a:avLst/>
          </a:prstGeom>
        </p:spPr>
        <p:txBody>
          <a:bodyPr wrap="square">
            <a:spAutoFit/>
          </a:bodyPr>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dirty="0"/>
              <a:t>Source: </a:t>
            </a:r>
            <a:r>
              <a:rPr lang="en-GB" dirty="0"/>
              <a:t>Q3. Thinking about the last two years, what do you think the Film Commission has been doing well and what do you think the Film Commission needs to improve on?</a:t>
            </a:r>
          </a:p>
          <a:p>
            <a:r>
              <a:rPr lang="en-NZ" dirty="0"/>
              <a:t>Sample size: Production Sector n=17. Excludes don’t know / not applicable responses.</a:t>
            </a:r>
          </a:p>
        </p:txBody>
      </p:sp>
      <p:sp>
        <p:nvSpPr>
          <p:cNvPr id="6" name="Rectangle 5">
            <a:extLst>
              <a:ext uri="{FF2B5EF4-FFF2-40B4-BE49-F238E27FC236}">
                <a16:creationId xmlns:a16="http://schemas.microsoft.com/office/drawing/2014/main" id="{348F0B45-2439-4FCB-C57D-22C590E375B7}"/>
              </a:ext>
            </a:extLst>
          </p:cNvPr>
          <p:cNvSpPr/>
          <p:nvPr/>
        </p:nvSpPr>
        <p:spPr>
          <a:xfrm>
            <a:off x="1254224" y="1276351"/>
            <a:ext cx="3041551" cy="650396"/>
          </a:xfrm>
          <a:prstGeom prst="rect">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What NZFC does well</a:t>
            </a:r>
          </a:p>
        </p:txBody>
      </p:sp>
      <p:pic>
        <p:nvPicPr>
          <p:cNvPr id="8" name="Graphic 7">
            <a:extLst>
              <a:ext uri="{FF2B5EF4-FFF2-40B4-BE49-F238E27FC236}">
                <a16:creationId xmlns:a16="http://schemas.microsoft.com/office/drawing/2014/main" id="{C506A69A-F364-8D77-5C15-883492A634CC}"/>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93188" y="3164867"/>
            <a:ext cx="617864" cy="617864"/>
          </a:xfrm>
          <a:prstGeom prst="rect">
            <a:avLst/>
          </a:prstGeom>
        </p:spPr>
      </p:pic>
      <p:graphicFrame>
        <p:nvGraphicFramePr>
          <p:cNvPr id="9" name="Table 8">
            <a:extLst>
              <a:ext uri="{FF2B5EF4-FFF2-40B4-BE49-F238E27FC236}">
                <a16:creationId xmlns:a16="http://schemas.microsoft.com/office/drawing/2014/main" id="{943375E3-50D0-96BD-425B-4BA163D9A05C}"/>
              </a:ext>
            </a:extLst>
          </p:cNvPr>
          <p:cNvGraphicFramePr>
            <a:graphicFrameLocks noGrp="1"/>
          </p:cNvGraphicFramePr>
          <p:nvPr>
            <p:extLst>
              <p:ext uri="{D42A27DB-BD31-4B8C-83A1-F6EECF244321}">
                <p14:modId xmlns:p14="http://schemas.microsoft.com/office/powerpoint/2010/main" val="3624865194"/>
              </p:ext>
            </p:extLst>
          </p:nvPr>
        </p:nvGraphicFramePr>
        <p:xfrm>
          <a:off x="1254224" y="3088667"/>
          <a:ext cx="3041551" cy="2959707"/>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582087">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Support of films once completed i.e.: Film Festival outreach.</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582087">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Film Commission seems to be trying to be fair across a more diverse range of projects.</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579004246"/>
                  </a:ext>
                </a:extLst>
              </a:tr>
              <a:tr h="582087">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Supporting New Zealand's film and television industry to the best of their ability, within the parameters they have given.</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1213446">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dirty="0">
                          <a:ln>
                            <a:noFill/>
                          </a:ln>
                          <a:solidFill>
                            <a:prstClr val="black"/>
                          </a:solidFill>
                          <a:effectLst/>
                          <a:uLnTx/>
                          <a:uFillTx/>
                          <a:latin typeface="Arial" panose="020B0604020202020204" pitchFamily="34" charset="0"/>
                          <a:ea typeface="+mn-ea"/>
                          <a:cs typeface="Arial" panose="020B0604020202020204" pitchFamily="34" charset="0"/>
                        </a:rPr>
                        <a:t>The NZFC legal / business affairs division has been fantastic over the last 2 years. Smart, quick, proactive and a pleasure to work with. [The] marketing team are also great, though they seem to be very stretched.</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bl>
          </a:graphicData>
        </a:graphic>
      </p:graphicFrame>
      <p:sp>
        <p:nvSpPr>
          <p:cNvPr id="10" name="Rectangle 9">
            <a:extLst>
              <a:ext uri="{FF2B5EF4-FFF2-40B4-BE49-F238E27FC236}">
                <a16:creationId xmlns:a16="http://schemas.microsoft.com/office/drawing/2014/main" id="{049827A4-E8C8-F527-AC99-65B18F77CF82}"/>
              </a:ext>
            </a:extLst>
          </p:cNvPr>
          <p:cNvSpPr/>
          <p:nvPr/>
        </p:nvSpPr>
        <p:spPr>
          <a:xfrm>
            <a:off x="4483199" y="1276351"/>
            <a:ext cx="3041551" cy="650396"/>
          </a:xfrm>
          <a:prstGeom prst="rect">
            <a:avLst/>
          </a:prstGeom>
          <a:solidFill>
            <a:schemeClr val="accent1"/>
          </a:solidFill>
          <a:ln w="38100">
            <a:solidFill>
              <a:schemeClr val="bg1"/>
            </a:solidFill>
          </a:ln>
        </p:spPr>
        <p:style>
          <a:lnRef idx="0">
            <a:scrgbClr r="0" g="0" b="0"/>
          </a:lnRef>
          <a:fillRef idx="0">
            <a:scrgbClr r="0" g="0" b="0"/>
          </a:fillRef>
          <a:effectRef idx="0">
            <a:scrgbClr r="0" g="0" b="0"/>
          </a:effectRef>
          <a:fontRef idx="minor">
            <a:schemeClr val="lt1"/>
          </a:fontRef>
        </p:style>
        <p:txBody>
          <a:bodyPr rtlCol="0" anchor="ctr"/>
          <a:lstStyle/>
          <a:p>
            <a:pPr algn="ctr"/>
            <a:r>
              <a:rPr lang="en-NZ" dirty="0"/>
              <a:t>What NZFC needs to improve</a:t>
            </a:r>
          </a:p>
        </p:txBody>
      </p:sp>
      <p:graphicFrame>
        <p:nvGraphicFramePr>
          <p:cNvPr id="11" name="Table 10">
            <a:extLst>
              <a:ext uri="{FF2B5EF4-FFF2-40B4-BE49-F238E27FC236}">
                <a16:creationId xmlns:a16="http://schemas.microsoft.com/office/drawing/2014/main" id="{2A3A3CCC-E0BD-8E06-3B28-47FEAE3FCD93}"/>
              </a:ext>
            </a:extLst>
          </p:cNvPr>
          <p:cNvGraphicFramePr>
            <a:graphicFrameLocks noGrp="1"/>
          </p:cNvGraphicFramePr>
          <p:nvPr>
            <p:extLst>
              <p:ext uri="{D42A27DB-BD31-4B8C-83A1-F6EECF244321}">
                <p14:modId xmlns:p14="http://schemas.microsoft.com/office/powerpoint/2010/main" val="3942778606"/>
              </p:ext>
            </p:extLst>
          </p:nvPr>
        </p:nvGraphicFramePr>
        <p:xfrm>
          <a:off x="4483199" y="3088667"/>
          <a:ext cx="3041551" cy="2959706"/>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165282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Improve communication to NZ production service providers, include more transparency around international producer enquiries, develop and share NZFC screen production marketing strategies, engage more with local infrastructure providers, work more collaboratively with those competing with other countries.</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692209054"/>
                  </a:ext>
                </a:extLst>
              </a:tr>
              <a:tr h="1306883">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think the website needs to be clearer - this may be changing. It's hard to navigate and confusing. The portal has changed over which is great as well. It was also hard to navigate at times and didn't necessarily support what was required of applicants.</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39329954"/>
                  </a:ext>
                </a:extLst>
              </a:tr>
            </a:tbl>
          </a:graphicData>
        </a:graphic>
      </p:graphicFrame>
      <p:sp>
        <p:nvSpPr>
          <p:cNvPr id="12" name="Rectangle 11">
            <a:extLst>
              <a:ext uri="{FF2B5EF4-FFF2-40B4-BE49-F238E27FC236}">
                <a16:creationId xmlns:a16="http://schemas.microsoft.com/office/drawing/2014/main" id="{132DD94F-A731-7BB3-91A3-10E53296A55D}"/>
              </a:ext>
            </a:extLst>
          </p:cNvPr>
          <p:cNvSpPr/>
          <p:nvPr/>
        </p:nvSpPr>
        <p:spPr>
          <a:xfrm>
            <a:off x="8936489" y="1276351"/>
            <a:ext cx="3041551" cy="650396"/>
          </a:xfrm>
          <a:prstGeom prst="rect">
            <a:avLst/>
          </a:prstGeom>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dirty="0"/>
              <a:t>How NZFC could improve experience</a:t>
            </a:r>
          </a:p>
        </p:txBody>
      </p:sp>
      <p:graphicFrame>
        <p:nvGraphicFramePr>
          <p:cNvPr id="13" name="Table 12">
            <a:extLst>
              <a:ext uri="{FF2B5EF4-FFF2-40B4-BE49-F238E27FC236}">
                <a16:creationId xmlns:a16="http://schemas.microsoft.com/office/drawing/2014/main" id="{76EAE94A-9C46-C949-2733-589539D996F7}"/>
              </a:ext>
            </a:extLst>
          </p:cNvPr>
          <p:cNvGraphicFramePr>
            <a:graphicFrameLocks noGrp="1"/>
          </p:cNvGraphicFramePr>
          <p:nvPr>
            <p:extLst>
              <p:ext uri="{D42A27DB-BD31-4B8C-83A1-F6EECF244321}">
                <p14:modId xmlns:p14="http://schemas.microsoft.com/office/powerpoint/2010/main" val="1064342874"/>
              </p:ext>
            </p:extLst>
          </p:nvPr>
        </p:nvGraphicFramePr>
        <p:xfrm>
          <a:off x="8936489" y="2009000"/>
          <a:ext cx="3041551" cy="4039376"/>
        </p:xfrm>
        <a:graphic>
          <a:graphicData uri="http://schemas.openxmlformats.org/drawingml/2006/table">
            <a:tbl>
              <a:tblPr firstRow="1" bandRow="1">
                <a:tableStyleId>{5C22544A-7EE6-4342-B048-85BDC9FD1C3A}</a:tableStyleId>
              </a:tblPr>
              <a:tblGrid>
                <a:gridCol w="3041551">
                  <a:extLst>
                    <a:ext uri="{9D8B030D-6E8A-4147-A177-3AD203B41FA5}">
                      <a16:colId xmlns:a16="http://schemas.microsoft.com/office/drawing/2014/main" val="679920056"/>
                    </a:ext>
                  </a:extLst>
                </a:gridCol>
              </a:tblGrid>
              <a:tr h="1009844">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Systems improvement, the portal functioning better and real people tracking projects and following up when systems fail.</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692209054"/>
                  </a:ext>
                </a:extLst>
              </a:tr>
              <a:tr h="1009844">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individuals we deal with must have decision making agency. There needs to be a more streamlined process for development and production funding.</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361643580"/>
                  </a:ext>
                </a:extLst>
              </a:tr>
              <a:tr h="1009844">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Become cognisant of production realities and pressures, and actually support local mid-level producers to be sustainable for the benefit of the domestic industry rather than just talk about it.</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39329954"/>
                  </a:ext>
                </a:extLst>
              </a:tr>
              <a:tr h="1009844">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Communication and specifically having an office in [city] where I reside and yet never meeting face to face – email, zoom are useful but not always constructive communication or detailed discussions.</a:t>
                      </a:r>
                      <a:endParaRPr kumimoji="0" lang="en-NZ" sz="12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134833977"/>
                  </a:ext>
                </a:extLst>
              </a:tr>
            </a:tbl>
          </a:graphicData>
        </a:graphic>
      </p:graphicFrame>
      <p:sp>
        <p:nvSpPr>
          <p:cNvPr id="16" name="Arrow: Pentagon 15">
            <a:extLst>
              <a:ext uri="{FF2B5EF4-FFF2-40B4-BE49-F238E27FC236}">
                <a16:creationId xmlns:a16="http://schemas.microsoft.com/office/drawing/2014/main" id="{0D49BBBE-9B2B-29F3-5FC4-144C2E2D6A6F}"/>
              </a:ext>
            </a:extLst>
          </p:cNvPr>
          <p:cNvSpPr/>
          <p:nvPr/>
        </p:nvSpPr>
        <p:spPr bwMode="ltGray">
          <a:xfrm>
            <a:off x="213960" y="2049797"/>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r>
              <a:rPr lang="en-NZ" sz="1400" b="0" dirty="0"/>
              <a:t>Top </a:t>
            </a:r>
          </a:p>
          <a:p>
            <a:r>
              <a:rPr lang="en-NZ" sz="1400" b="0" dirty="0"/>
              <a:t>themes</a:t>
            </a:r>
          </a:p>
        </p:txBody>
      </p:sp>
      <p:sp>
        <p:nvSpPr>
          <p:cNvPr id="21" name="Arrow: Pentagon 20">
            <a:extLst>
              <a:ext uri="{FF2B5EF4-FFF2-40B4-BE49-F238E27FC236}">
                <a16:creationId xmlns:a16="http://schemas.microsoft.com/office/drawing/2014/main" id="{ABB070E5-1A44-089A-5C31-DDE34DA41A19}"/>
              </a:ext>
            </a:extLst>
          </p:cNvPr>
          <p:cNvSpPr/>
          <p:nvPr/>
        </p:nvSpPr>
        <p:spPr bwMode="ltGray">
          <a:xfrm>
            <a:off x="7896227" y="2049797"/>
            <a:ext cx="957615" cy="655303"/>
          </a:xfrm>
          <a:prstGeom prst="homePlate">
            <a:avLst>
              <a:gd name="adj" fmla="val 25133"/>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endParaRPr lang="en-NZ" sz="1400" b="0" dirty="0"/>
          </a:p>
        </p:txBody>
      </p:sp>
      <p:pic>
        <p:nvPicPr>
          <p:cNvPr id="22" name="Graphic 21">
            <a:extLst>
              <a:ext uri="{FF2B5EF4-FFF2-40B4-BE49-F238E27FC236}">
                <a16:creationId xmlns:a16="http://schemas.microsoft.com/office/drawing/2014/main" id="{C05CE4DA-F2FA-0952-4D0D-0F58C4E2DC1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967287" y="2087236"/>
            <a:ext cx="617864" cy="617864"/>
          </a:xfrm>
          <a:prstGeom prst="rect">
            <a:avLst/>
          </a:prstGeom>
        </p:spPr>
      </p:pic>
      <p:sp>
        <p:nvSpPr>
          <p:cNvPr id="3" name="Rectangle 2">
            <a:extLst>
              <a:ext uri="{FF2B5EF4-FFF2-40B4-BE49-F238E27FC236}">
                <a16:creationId xmlns:a16="http://schemas.microsoft.com/office/drawing/2014/main" id="{65B3100C-5859-AA3F-149D-B0CEC10146B1}"/>
              </a:ext>
            </a:extLst>
          </p:cNvPr>
          <p:cNvSpPr/>
          <p:nvPr/>
        </p:nvSpPr>
        <p:spPr>
          <a:xfrm>
            <a:off x="1254224" y="2009000"/>
            <a:ext cx="3041551" cy="997411"/>
          </a:xfrm>
          <a:prstGeom prst="rect">
            <a:avLst/>
          </a:prstGeom>
          <a:solidFill>
            <a:schemeClr val="accent2">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NZ" sz="1200" dirty="0"/>
              <a:t>Good support in general</a:t>
            </a:r>
          </a:p>
          <a:p>
            <a:pPr marL="285750" indent="-285750">
              <a:buFont typeface="Arial" panose="020B0604020202020204" pitchFamily="34" charset="0"/>
              <a:buChar char="•"/>
            </a:pPr>
            <a:r>
              <a:rPr lang="en-GB" sz="1200" dirty="0"/>
              <a:t>International promotion of NZ industry, locations, film festivals, and events</a:t>
            </a:r>
            <a:endParaRPr lang="en-NZ" sz="1200" dirty="0"/>
          </a:p>
          <a:p>
            <a:pPr marL="285750" indent="-285750">
              <a:buFont typeface="Arial" panose="020B0604020202020204" pitchFamily="34" charset="0"/>
              <a:buChar char="•"/>
            </a:pPr>
            <a:r>
              <a:rPr lang="en-NZ" sz="1200" dirty="0"/>
              <a:t>Responsive and available </a:t>
            </a:r>
          </a:p>
        </p:txBody>
      </p:sp>
      <p:sp>
        <p:nvSpPr>
          <p:cNvPr id="4" name="Rectangle 3">
            <a:extLst>
              <a:ext uri="{FF2B5EF4-FFF2-40B4-BE49-F238E27FC236}">
                <a16:creationId xmlns:a16="http://schemas.microsoft.com/office/drawing/2014/main" id="{0580C522-AEBE-CF19-ABA5-9657AE52AD81}"/>
              </a:ext>
            </a:extLst>
          </p:cNvPr>
          <p:cNvSpPr/>
          <p:nvPr/>
        </p:nvSpPr>
        <p:spPr>
          <a:xfrm>
            <a:off x="4483199" y="2009000"/>
            <a:ext cx="3041551" cy="997411"/>
          </a:xfrm>
          <a:prstGeom prst="rect">
            <a:avLst/>
          </a:prstGeom>
          <a:solidFill>
            <a:schemeClr val="accent2">
              <a:lumMod val="60000"/>
              <a:lumOff val="4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85750" indent="-285750">
              <a:buFont typeface="Arial" panose="020B0604020202020204" pitchFamily="34" charset="0"/>
              <a:buChar char="•"/>
            </a:pPr>
            <a:r>
              <a:rPr lang="en-NZ" sz="1200" dirty="0"/>
              <a:t>Better communication</a:t>
            </a:r>
          </a:p>
          <a:p>
            <a:pPr marL="285750" indent="-285750">
              <a:buFont typeface="Arial" panose="020B0604020202020204" pitchFamily="34" charset="0"/>
              <a:buChar char="•"/>
            </a:pPr>
            <a:r>
              <a:rPr lang="en-NZ" sz="1200" dirty="0"/>
              <a:t>Improve the website / portal</a:t>
            </a:r>
          </a:p>
        </p:txBody>
      </p:sp>
    </p:spTree>
    <p:extLst>
      <p:ext uri="{BB962C8B-B14F-4D97-AF65-F5344CB8AC3E}">
        <p14:creationId xmlns:p14="http://schemas.microsoft.com/office/powerpoint/2010/main" val="3650722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33C425-29B3-B53A-9EE1-FB1702B1EF7A}"/>
              </a:ext>
            </a:extLst>
          </p:cNvPr>
          <p:cNvSpPr/>
          <p:nvPr/>
        </p:nvSpPr>
        <p:spPr>
          <a:xfrm>
            <a:off x="216000" y="1501019"/>
            <a:ext cx="11760000" cy="5232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29B699C9-FAD3-4ABF-8238-E027F0628B8B}"/>
              </a:ext>
            </a:extLst>
          </p:cNvPr>
          <p:cNvSpPr>
            <a:spLocks noGrp="1"/>
          </p:cNvSpPr>
          <p:nvPr>
            <p:ph type="title"/>
          </p:nvPr>
        </p:nvSpPr>
        <p:spPr/>
        <p:txBody>
          <a:bodyPr anchor="ctr">
            <a:normAutofit/>
          </a:bodyPr>
          <a:lstStyle/>
          <a:p>
            <a:r>
              <a:rPr lang="en-NZ" sz="1600" dirty="0"/>
              <a:t>Guild, government, and line producer stakeholders are the least likely to agree that the Film Commission supports and promotes diversity and inclusion. This is in contrast to all other stakeholder groups where at least two thirds agree the Commission is doing well in this area.</a:t>
            </a:r>
          </a:p>
        </p:txBody>
      </p:sp>
      <p:sp>
        <p:nvSpPr>
          <p:cNvPr id="33" name="TextBox 32">
            <a:extLst>
              <a:ext uri="{FF2B5EF4-FFF2-40B4-BE49-F238E27FC236}">
                <a16:creationId xmlns:a16="http://schemas.microsoft.com/office/drawing/2014/main" id="{C9A8D04D-5486-AF38-0EAE-1EE5A5EDE586}"/>
              </a:ext>
            </a:extLst>
          </p:cNvPr>
          <p:cNvSpPr txBox="1"/>
          <p:nvPr/>
        </p:nvSpPr>
        <p:spPr>
          <a:xfrm>
            <a:off x="141027" y="1182015"/>
            <a:ext cx="11479473" cy="276999"/>
          </a:xfrm>
          <a:prstGeom prst="rect">
            <a:avLst/>
          </a:prstGeom>
          <a:noFill/>
        </p:spPr>
        <p:txBody>
          <a:bodyPr wrap="square">
            <a:spAutoFit/>
          </a:bodyPr>
          <a:lstStyle/>
          <a:p>
            <a:r>
              <a:rPr lang="en-NZ" sz="1200" i="1" dirty="0"/>
              <a:t>Q. </a:t>
            </a:r>
            <a:r>
              <a:rPr lang="en-GB" sz="1200" i="1" dirty="0"/>
              <a:t>How strongly do you agree or disagree with the following statements about the New Zealand Film Commission?</a:t>
            </a:r>
            <a:endParaRPr lang="en-NZ" sz="1200" i="1" dirty="0"/>
          </a:p>
        </p:txBody>
      </p:sp>
      <p:sp>
        <p:nvSpPr>
          <p:cNvPr id="6" name="Footer Placeholder 3">
            <a:extLst>
              <a:ext uri="{FF2B5EF4-FFF2-40B4-BE49-F238E27FC236}">
                <a16:creationId xmlns:a16="http://schemas.microsoft.com/office/drawing/2014/main" id="{8E8E21AE-34FC-0C0E-70DC-30BE19BA16C5}"/>
              </a:ext>
            </a:extLst>
          </p:cNvPr>
          <p:cNvSpPr>
            <a:spLocks noGrp="1"/>
          </p:cNvSpPr>
          <p:nvPr>
            <p:ph type="ftr" sz="quarter" idx="11"/>
          </p:nvPr>
        </p:nvSpPr>
        <p:spPr>
          <a:xfrm>
            <a:off x="216000" y="6415034"/>
            <a:ext cx="9251850" cy="338554"/>
          </a:xfrm>
        </p:spPr>
        <p:txBody>
          <a:bodyPr/>
          <a:lstStyle/>
          <a:p>
            <a:r>
              <a:rPr lang="en-NZ" dirty="0"/>
              <a:t>Source: </a:t>
            </a:r>
            <a:r>
              <a:rPr lang="en-GB" dirty="0"/>
              <a:t>Q8. How strongly do you agree or disagree with the following statements about the New Zealand Film Commission?</a:t>
            </a:r>
          </a:p>
          <a:p>
            <a:r>
              <a:rPr lang="en-NZ" dirty="0"/>
              <a:t>Sample size: All stakeholders able to provide an opinion. Subgroup base size in brackets below each label. Excludes don’t know / not applicable responses.</a:t>
            </a:r>
          </a:p>
        </p:txBody>
      </p:sp>
      <p:graphicFrame>
        <p:nvGraphicFramePr>
          <p:cNvPr id="9" name="Chart 8">
            <a:extLst>
              <a:ext uri="{FF2B5EF4-FFF2-40B4-BE49-F238E27FC236}">
                <a16:creationId xmlns:a16="http://schemas.microsoft.com/office/drawing/2014/main" id="{9040F3FC-A51F-EBD0-2DB5-2E8B35BF30C3}"/>
              </a:ext>
            </a:extLst>
          </p:cNvPr>
          <p:cNvGraphicFramePr/>
          <p:nvPr>
            <p:extLst>
              <p:ext uri="{D42A27DB-BD31-4B8C-83A1-F6EECF244321}">
                <p14:modId xmlns:p14="http://schemas.microsoft.com/office/powerpoint/2010/main" val="637822929"/>
              </p:ext>
            </p:extLst>
          </p:nvPr>
        </p:nvGraphicFramePr>
        <p:xfrm>
          <a:off x="216000" y="2024239"/>
          <a:ext cx="11760000" cy="411409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2AD4F44B-891E-2F18-C2C7-3052B702392E}"/>
              </a:ext>
            </a:extLst>
          </p:cNvPr>
          <p:cNvSpPr txBox="1"/>
          <p:nvPr/>
        </p:nvSpPr>
        <p:spPr>
          <a:xfrm>
            <a:off x="3941791" y="2070107"/>
            <a:ext cx="4308417" cy="461665"/>
          </a:xfrm>
          <a:prstGeom prst="rect">
            <a:avLst/>
          </a:prstGeom>
          <a:noFill/>
        </p:spPr>
        <p:txBody>
          <a:bodyPr wrap="square">
            <a:spAutoFit/>
          </a:bodyPr>
          <a:lstStyle/>
          <a:p>
            <a:pPr algn="ctr"/>
            <a:r>
              <a:rPr lang="en-NZ" sz="1200" i="1" dirty="0"/>
              <a:t>% Nett agree (strongly or slightly agree)</a:t>
            </a:r>
            <a:endParaRPr lang="en-GB" sz="1200" i="1" dirty="0"/>
          </a:p>
          <a:p>
            <a:pPr algn="ctr"/>
            <a:endParaRPr lang="en-NZ" sz="1200" i="1" dirty="0"/>
          </a:p>
        </p:txBody>
      </p:sp>
      <p:sp>
        <p:nvSpPr>
          <p:cNvPr id="12" name="TextBox 11">
            <a:extLst>
              <a:ext uri="{FF2B5EF4-FFF2-40B4-BE49-F238E27FC236}">
                <a16:creationId xmlns:a16="http://schemas.microsoft.com/office/drawing/2014/main" id="{22F2C294-FEA5-8797-0E4A-B9C0564843D1}"/>
              </a:ext>
            </a:extLst>
          </p:cNvPr>
          <p:cNvSpPr txBox="1"/>
          <p:nvPr/>
        </p:nvSpPr>
        <p:spPr>
          <a:xfrm>
            <a:off x="838200" y="1501019"/>
            <a:ext cx="10248900" cy="523220"/>
          </a:xfrm>
          <a:prstGeom prst="rect">
            <a:avLst/>
          </a:prstGeom>
          <a:noFill/>
        </p:spPr>
        <p:txBody>
          <a:bodyPr wrap="square">
            <a:spAutoFit/>
          </a:bodyPr>
          <a:lstStyle/>
          <a:p>
            <a:pPr algn="ctr"/>
            <a:r>
              <a:rPr lang="en-NZ" sz="1400" dirty="0">
                <a:solidFill>
                  <a:schemeClr val="bg1"/>
                </a:solidFill>
              </a:rPr>
              <a:t>NZFC actively identifies, supports and promotes diversity and inclusion offering an inclusive and accessible environment to stakeholders</a:t>
            </a:r>
          </a:p>
        </p:txBody>
      </p:sp>
      <p:sp>
        <p:nvSpPr>
          <p:cNvPr id="4" name="TextBox 3">
            <a:extLst>
              <a:ext uri="{FF2B5EF4-FFF2-40B4-BE49-F238E27FC236}">
                <a16:creationId xmlns:a16="http://schemas.microsoft.com/office/drawing/2014/main" id="{A00A4A4D-5127-9AA6-E62D-D013932F09F3}"/>
              </a:ext>
            </a:extLst>
          </p:cNvPr>
          <p:cNvSpPr txBox="1"/>
          <p:nvPr/>
        </p:nvSpPr>
        <p:spPr>
          <a:xfrm>
            <a:off x="216000" y="6298603"/>
            <a:ext cx="8210550" cy="215444"/>
          </a:xfrm>
          <a:prstGeom prst="rect">
            <a:avLst/>
          </a:prstGeom>
          <a:noFill/>
        </p:spPr>
        <p:txBody>
          <a:bodyPr wrap="square" rtlCol="0">
            <a:spAutoFit/>
          </a:bodyPr>
          <a:lstStyle/>
          <a:p>
            <a:r>
              <a:rPr lang="en-NZ" sz="800" dirty="0"/>
              <a:t>Chart shows only those subgroups with a minimum of n=6 respondents in the total sample, all others combined into “other” category</a:t>
            </a:r>
          </a:p>
        </p:txBody>
      </p:sp>
      <p:sp>
        <p:nvSpPr>
          <p:cNvPr id="5" name="TextBox 4">
            <a:extLst>
              <a:ext uri="{FF2B5EF4-FFF2-40B4-BE49-F238E27FC236}">
                <a16:creationId xmlns:a16="http://schemas.microsoft.com/office/drawing/2014/main" id="{DA7CABF5-B674-CE2F-D199-F91BB91430D1}"/>
              </a:ext>
            </a:extLst>
          </p:cNvPr>
          <p:cNvSpPr txBox="1"/>
          <p:nvPr/>
        </p:nvSpPr>
        <p:spPr>
          <a:xfrm>
            <a:off x="9605726" y="5868658"/>
            <a:ext cx="2513846" cy="338554"/>
          </a:xfrm>
          <a:prstGeom prst="rect">
            <a:avLst/>
          </a:prstGeom>
          <a:noFill/>
        </p:spPr>
        <p:txBody>
          <a:bodyPr wrap="square" rtlCol="0">
            <a:spAutoFit/>
          </a:bodyPr>
          <a:lstStyle/>
          <a:p>
            <a:pPr algn="r"/>
            <a:r>
              <a:rPr lang="en-NZ" sz="800" b="1" dirty="0">
                <a:solidFill>
                  <a:srgbClr val="C00000"/>
                </a:solidFill>
              </a:rPr>
              <a:t>Caution: very small sample sizes for some stakeholder groups</a:t>
            </a:r>
          </a:p>
        </p:txBody>
      </p:sp>
    </p:spTree>
    <p:extLst>
      <p:ext uri="{BB962C8B-B14F-4D97-AF65-F5344CB8AC3E}">
        <p14:creationId xmlns:p14="http://schemas.microsoft.com/office/powerpoint/2010/main" val="3568384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33C425-29B3-B53A-9EE1-FB1702B1EF7A}"/>
              </a:ext>
            </a:extLst>
          </p:cNvPr>
          <p:cNvSpPr/>
          <p:nvPr/>
        </p:nvSpPr>
        <p:spPr>
          <a:xfrm>
            <a:off x="216000" y="1501019"/>
            <a:ext cx="11760000" cy="5232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29B699C9-FAD3-4ABF-8238-E027F0628B8B}"/>
              </a:ext>
            </a:extLst>
          </p:cNvPr>
          <p:cNvSpPr>
            <a:spLocks noGrp="1"/>
          </p:cNvSpPr>
          <p:nvPr>
            <p:ph type="title"/>
          </p:nvPr>
        </p:nvSpPr>
        <p:spPr/>
        <p:txBody>
          <a:bodyPr anchor="ctr">
            <a:normAutofit/>
          </a:bodyPr>
          <a:lstStyle/>
          <a:p>
            <a:r>
              <a:rPr lang="en-NZ" sz="1600" dirty="0"/>
              <a:t>For the most part fewer than half of all stakeholders agree the Film Commission supports the sector to adopt sustainability initiatives. The exception is consultants, where 75% agree the Commission is doing well in this area.</a:t>
            </a:r>
          </a:p>
        </p:txBody>
      </p:sp>
      <p:sp>
        <p:nvSpPr>
          <p:cNvPr id="33" name="TextBox 32">
            <a:extLst>
              <a:ext uri="{FF2B5EF4-FFF2-40B4-BE49-F238E27FC236}">
                <a16:creationId xmlns:a16="http://schemas.microsoft.com/office/drawing/2014/main" id="{C9A8D04D-5486-AF38-0EAE-1EE5A5EDE586}"/>
              </a:ext>
            </a:extLst>
          </p:cNvPr>
          <p:cNvSpPr txBox="1"/>
          <p:nvPr/>
        </p:nvSpPr>
        <p:spPr>
          <a:xfrm>
            <a:off x="141027" y="1182015"/>
            <a:ext cx="11479473" cy="276999"/>
          </a:xfrm>
          <a:prstGeom prst="rect">
            <a:avLst/>
          </a:prstGeom>
          <a:noFill/>
        </p:spPr>
        <p:txBody>
          <a:bodyPr wrap="square">
            <a:spAutoFit/>
          </a:bodyPr>
          <a:lstStyle/>
          <a:p>
            <a:r>
              <a:rPr lang="en-NZ" sz="1200" i="1" dirty="0"/>
              <a:t>Q. </a:t>
            </a:r>
            <a:r>
              <a:rPr lang="en-GB" sz="1200" i="1" dirty="0"/>
              <a:t>How strongly do you agree or disagree with the following statements about the New Zealand Film Commission?</a:t>
            </a:r>
            <a:endParaRPr lang="en-NZ" sz="1200" i="1" dirty="0"/>
          </a:p>
        </p:txBody>
      </p:sp>
      <p:sp>
        <p:nvSpPr>
          <p:cNvPr id="6" name="Footer Placeholder 3">
            <a:extLst>
              <a:ext uri="{FF2B5EF4-FFF2-40B4-BE49-F238E27FC236}">
                <a16:creationId xmlns:a16="http://schemas.microsoft.com/office/drawing/2014/main" id="{8E8E21AE-34FC-0C0E-70DC-30BE19BA16C5}"/>
              </a:ext>
            </a:extLst>
          </p:cNvPr>
          <p:cNvSpPr>
            <a:spLocks noGrp="1"/>
          </p:cNvSpPr>
          <p:nvPr>
            <p:ph type="ftr" sz="quarter" idx="11"/>
          </p:nvPr>
        </p:nvSpPr>
        <p:spPr>
          <a:xfrm>
            <a:off x="216000" y="6415034"/>
            <a:ext cx="9251850" cy="338554"/>
          </a:xfrm>
        </p:spPr>
        <p:txBody>
          <a:bodyPr/>
          <a:lstStyle/>
          <a:p>
            <a:r>
              <a:rPr lang="en-NZ" dirty="0"/>
              <a:t>Source: </a:t>
            </a:r>
            <a:r>
              <a:rPr lang="en-GB" dirty="0"/>
              <a:t>Q8. How strongly do you agree or disagree with the following statements about the New Zealand Film Commission?</a:t>
            </a:r>
          </a:p>
          <a:p>
            <a:r>
              <a:rPr lang="en-NZ" dirty="0"/>
              <a:t>Sample size: All stakeholders able to provide an opinion. Subgroup base size in brackets below each label. Excludes don’t know / not applicable responses.</a:t>
            </a:r>
          </a:p>
        </p:txBody>
      </p:sp>
      <p:graphicFrame>
        <p:nvGraphicFramePr>
          <p:cNvPr id="9" name="Chart 8">
            <a:extLst>
              <a:ext uri="{FF2B5EF4-FFF2-40B4-BE49-F238E27FC236}">
                <a16:creationId xmlns:a16="http://schemas.microsoft.com/office/drawing/2014/main" id="{9040F3FC-A51F-EBD0-2DB5-2E8B35BF30C3}"/>
              </a:ext>
            </a:extLst>
          </p:cNvPr>
          <p:cNvGraphicFramePr/>
          <p:nvPr>
            <p:extLst>
              <p:ext uri="{D42A27DB-BD31-4B8C-83A1-F6EECF244321}">
                <p14:modId xmlns:p14="http://schemas.microsoft.com/office/powerpoint/2010/main" val="3589362375"/>
              </p:ext>
            </p:extLst>
          </p:nvPr>
        </p:nvGraphicFramePr>
        <p:xfrm>
          <a:off x="216000" y="2024239"/>
          <a:ext cx="11760000" cy="411409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2AD4F44B-891E-2F18-C2C7-3052B702392E}"/>
              </a:ext>
            </a:extLst>
          </p:cNvPr>
          <p:cNvSpPr txBox="1"/>
          <p:nvPr/>
        </p:nvSpPr>
        <p:spPr>
          <a:xfrm>
            <a:off x="3941791" y="2070107"/>
            <a:ext cx="4308417" cy="461665"/>
          </a:xfrm>
          <a:prstGeom prst="rect">
            <a:avLst/>
          </a:prstGeom>
          <a:noFill/>
        </p:spPr>
        <p:txBody>
          <a:bodyPr wrap="square">
            <a:spAutoFit/>
          </a:bodyPr>
          <a:lstStyle/>
          <a:p>
            <a:pPr algn="ctr"/>
            <a:r>
              <a:rPr lang="en-NZ" sz="1200" i="1" dirty="0"/>
              <a:t>% Nett agree (strongly or slightly agree)</a:t>
            </a:r>
            <a:endParaRPr lang="en-GB" sz="1200" i="1" dirty="0"/>
          </a:p>
          <a:p>
            <a:pPr algn="ctr"/>
            <a:endParaRPr lang="en-NZ" sz="1200" i="1" dirty="0"/>
          </a:p>
        </p:txBody>
      </p:sp>
      <p:sp>
        <p:nvSpPr>
          <p:cNvPr id="12" name="TextBox 11">
            <a:extLst>
              <a:ext uri="{FF2B5EF4-FFF2-40B4-BE49-F238E27FC236}">
                <a16:creationId xmlns:a16="http://schemas.microsoft.com/office/drawing/2014/main" id="{22F2C294-FEA5-8797-0E4A-B9C0564843D1}"/>
              </a:ext>
            </a:extLst>
          </p:cNvPr>
          <p:cNvSpPr txBox="1"/>
          <p:nvPr/>
        </p:nvSpPr>
        <p:spPr>
          <a:xfrm>
            <a:off x="838200" y="1501019"/>
            <a:ext cx="10248900" cy="307777"/>
          </a:xfrm>
          <a:prstGeom prst="rect">
            <a:avLst/>
          </a:prstGeom>
          <a:noFill/>
        </p:spPr>
        <p:txBody>
          <a:bodyPr wrap="square">
            <a:spAutoFit/>
          </a:bodyPr>
          <a:lstStyle/>
          <a:p>
            <a:pPr algn="ctr"/>
            <a:r>
              <a:rPr lang="en-GB" sz="1400" dirty="0">
                <a:solidFill>
                  <a:schemeClr val="bg1"/>
                </a:solidFill>
              </a:rPr>
              <a:t>NZFC supports the screen sector to adopt more environmentally sustainable practices</a:t>
            </a:r>
            <a:endParaRPr lang="en-NZ" sz="1400" dirty="0">
              <a:solidFill>
                <a:schemeClr val="bg1"/>
              </a:solidFill>
            </a:endParaRPr>
          </a:p>
        </p:txBody>
      </p:sp>
      <p:sp>
        <p:nvSpPr>
          <p:cNvPr id="4" name="TextBox 3">
            <a:extLst>
              <a:ext uri="{FF2B5EF4-FFF2-40B4-BE49-F238E27FC236}">
                <a16:creationId xmlns:a16="http://schemas.microsoft.com/office/drawing/2014/main" id="{A00A4A4D-5127-9AA6-E62D-D013932F09F3}"/>
              </a:ext>
            </a:extLst>
          </p:cNvPr>
          <p:cNvSpPr txBox="1"/>
          <p:nvPr/>
        </p:nvSpPr>
        <p:spPr>
          <a:xfrm>
            <a:off x="207291" y="6289894"/>
            <a:ext cx="8210550" cy="215444"/>
          </a:xfrm>
          <a:prstGeom prst="rect">
            <a:avLst/>
          </a:prstGeom>
          <a:noFill/>
        </p:spPr>
        <p:txBody>
          <a:bodyPr wrap="square" rtlCol="0">
            <a:spAutoFit/>
          </a:bodyPr>
          <a:lstStyle/>
          <a:p>
            <a:r>
              <a:rPr lang="en-NZ" sz="800" dirty="0"/>
              <a:t>Chart shows only those subgroups with a minimum of n=6 respondents in the total sample, all others combined into “other” category</a:t>
            </a:r>
          </a:p>
        </p:txBody>
      </p:sp>
      <p:sp>
        <p:nvSpPr>
          <p:cNvPr id="5" name="TextBox 4">
            <a:extLst>
              <a:ext uri="{FF2B5EF4-FFF2-40B4-BE49-F238E27FC236}">
                <a16:creationId xmlns:a16="http://schemas.microsoft.com/office/drawing/2014/main" id="{FD8C8844-1668-716E-7630-9AC4B7367C8D}"/>
              </a:ext>
            </a:extLst>
          </p:cNvPr>
          <p:cNvSpPr txBox="1"/>
          <p:nvPr/>
        </p:nvSpPr>
        <p:spPr>
          <a:xfrm>
            <a:off x="9605726" y="5868658"/>
            <a:ext cx="2513846" cy="338554"/>
          </a:xfrm>
          <a:prstGeom prst="rect">
            <a:avLst/>
          </a:prstGeom>
          <a:noFill/>
        </p:spPr>
        <p:txBody>
          <a:bodyPr wrap="square" rtlCol="0">
            <a:spAutoFit/>
          </a:bodyPr>
          <a:lstStyle/>
          <a:p>
            <a:pPr algn="r"/>
            <a:r>
              <a:rPr lang="en-NZ" sz="800" b="1" dirty="0">
                <a:solidFill>
                  <a:srgbClr val="C00000"/>
                </a:solidFill>
              </a:rPr>
              <a:t>Caution: very small sample sizes for some stakeholder groups</a:t>
            </a:r>
          </a:p>
        </p:txBody>
      </p:sp>
    </p:spTree>
    <p:extLst>
      <p:ext uri="{BB962C8B-B14F-4D97-AF65-F5344CB8AC3E}">
        <p14:creationId xmlns:p14="http://schemas.microsoft.com/office/powerpoint/2010/main" val="2810295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A33C425-29B3-B53A-9EE1-FB1702B1EF7A}"/>
              </a:ext>
            </a:extLst>
          </p:cNvPr>
          <p:cNvSpPr/>
          <p:nvPr/>
        </p:nvSpPr>
        <p:spPr>
          <a:xfrm>
            <a:off x="216000" y="1501019"/>
            <a:ext cx="11760000" cy="52322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itle 1">
            <a:extLst>
              <a:ext uri="{FF2B5EF4-FFF2-40B4-BE49-F238E27FC236}">
                <a16:creationId xmlns:a16="http://schemas.microsoft.com/office/drawing/2014/main" id="{29B699C9-FAD3-4ABF-8238-E027F0628B8B}"/>
              </a:ext>
            </a:extLst>
          </p:cNvPr>
          <p:cNvSpPr>
            <a:spLocks noGrp="1"/>
          </p:cNvSpPr>
          <p:nvPr>
            <p:ph type="title"/>
          </p:nvPr>
        </p:nvSpPr>
        <p:spPr/>
        <p:txBody>
          <a:bodyPr anchor="ctr">
            <a:normAutofit/>
          </a:bodyPr>
          <a:lstStyle/>
          <a:p>
            <a:r>
              <a:rPr lang="en-NZ" sz="1600" dirty="0"/>
              <a:t>All Government stakeholders surveyed agree that New Zealand is a world leading destination for screen production. The majority within all other stakeholder groups also agree with this statement. </a:t>
            </a:r>
          </a:p>
        </p:txBody>
      </p:sp>
      <p:sp>
        <p:nvSpPr>
          <p:cNvPr id="33" name="TextBox 32">
            <a:extLst>
              <a:ext uri="{FF2B5EF4-FFF2-40B4-BE49-F238E27FC236}">
                <a16:creationId xmlns:a16="http://schemas.microsoft.com/office/drawing/2014/main" id="{C9A8D04D-5486-AF38-0EAE-1EE5A5EDE586}"/>
              </a:ext>
            </a:extLst>
          </p:cNvPr>
          <p:cNvSpPr txBox="1"/>
          <p:nvPr/>
        </p:nvSpPr>
        <p:spPr>
          <a:xfrm>
            <a:off x="141027" y="1182015"/>
            <a:ext cx="11479473" cy="276999"/>
          </a:xfrm>
          <a:prstGeom prst="rect">
            <a:avLst/>
          </a:prstGeom>
          <a:noFill/>
        </p:spPr>
        <p:txBody>
          <a:bodyPr wrap="square">
            <a:spAutoFit/>
          </a:bodyPr>
          <a:lstStyle/>
          <a:p>
            <a:r>
              <a:rPr lang="en-NZ" sz="1200" i="1" dirty="0"/>
              <a:t>Q. </a:t>
            </a:r>
            <a:r>
              <a:rPr lang="en-GB" sz="1200" i="1" dirty="0"/>
              <a:t>How strongly do you agree or disagree with the following statements about the New Zealand Film Commission?</a:t>
            </a:r>
            <a:endParaRPr lang="en-NZ" sz="1200" i="1" dirty="0"/>
          </a:p>
        </p:txBody>
      </p:sp>
      <p:sp>
        <p:nvSpPr>
          <p:cNvPr id="6" name="Footer Placeholder 3">
            <a:extLst>
              <a:ext uri="{FF2B5EF4-FFF2-40B4-BE49-F238E27FC236}">
                <a16:creationId xmlns:a16="http://schemas.microsoft.com/office/drawing/2014/main" id="{8E8E21AE-34FC-0C0E-70DC-30BE19BA16C5}"/>
              </a:ext>
            </a:extLst>
          </p:cNvPr>
          <p:cNvSpPr>
            <a:spLocks noGrp="1"/>
          </p:cNvSpPr>
          <p:nvPr>
            <p:ph type="ftr" sz="quarter" idx="11"/>
          </p:nvPr>
        </p:nvSpPr>
        <p:spPr>
          <a:xfrm>
            <a:off x="216000" y="6415034"/>
            <a:ext cx="9251850" cy="338554"/>
          </a:xfrm>
        </p:spPr>
        <p:txBody>
          <a:bodyPr/>
          <a:lstStyle/>
          <a:p>
            <a:r>
              <a:rPr lang="en-NZ" dirty="0"/>
              <a:t>Source: </a:t>
            </a:r>
            <a:r>
              <a:rPr lang="en-GB" dirty="0"/>
              <a:t>Q8. How strongly do you agree or disagree with the following statements about the New Zealand Film Commission?</a:t>
            </a:r>
          </a:p>
          <a:p>
            <a:r>
              <a:rPr lang="en-NZ" dirty="0"/>
              <a:t>Sample size: All stakeholders able to provide an opinion. Subgroup base size in brackets below each label. Excludes don’t know / not applicable responses.</a:t>
            </a:r>
          </a:p>
        </p:txBody>
      </p:sp>
      <p:graphicFrame>
        <p:nvGraphicFramePr>
          <p:cNvPr id="9" name="Chart 8">
            <a:extLst>
              <a:ext uri="{FF2B5EF4-FFF2-40B4-BE49-F238E27FC236}">
                <a16:creationId xmlns:a16="http://schemas.microsoft.com/office/drawing/2014/main" id="{9040F3FC-A51F-EBD0-2DB5-2E8B35BF30C3}"/>
              </a:ext>
            </a:extLst>
          </p:cNvPr>
          <p:cNvGraphicFramePr/>
          <p:nvPr>
            <p:extLst>
              <p:ext uri="{D42A27DB-BD31-4B8C-83A1-F6EECF244321}">
                <p14:modId xmlns:p14="http://schemas.microsoft.com/office/powerpoint/2010/main" val="2921584460"/>
              </p:ext>
            </p:extLst>
          </p:nvPr>
        </p:nvGraphicFramePr>
        <p:xfrm>
          <a:off x="216000" y="2139517"/>
          <a:ext cx="11760000" cy="399881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a16="http://schemas.microsoft.com/office/drawing/2014/main" id="{22F2C294-FEA5-8797-0E4A-B9C0564843D1}"/>
              </a:ext>
            </a:extLst>
          </p:cNvPr>
          <p:cNvSpPr txBox="1"/>
          <p:nvPr/>
        </p:nvSpPr>
        <p:spPr>
          <a:xfrm>
            <a:off x="838200" y="1501019"/>
            <a:ext cx="10248900" cy="307777"/>
          </a:xfrm>
          <a:prstGeom prst="rect">
            <a:avLst/>
          </a:prstGeom>
          <a:noFill/>
        </p:spPr>
        <p:txBody>
          <a:bodyPr wrap="square">
            <a:spAutoFit/>
          </a:bodyPr>
          <a:lstStyle/>
          <a:p>
            <a:pPr algn="ctr"/>
            <a:r>
              <a:rPr lang="en-GB" sz="1400" dirty="0">
                <a:solidFill>
                  <a:schemeClr val="bg1"/>
                </a:solidFill>
              </a:rPr>
              <a:t>New Zealand is a world leading destination for screen production </a:t>
            </a:r>
            <a:endParaRPr lang="en-NZ" sz="1400" dirty="0">
              <a:solidFill>
                <a:schemeClr val="bg1"/>
              </a:solidFill>
            </a:endParaRPr>
          </a:p>
        </p:txBody>
      </p:sp>
      <p:sp>
        <p:nvSpPr>
          <p:cNvPr id="4" name="TextBox 3">
            <a:extLst>
              <a:ext uri="{FF2B5EF4-FFF2-40B4-BE49-F238E27FC236}">
                <a16:creationId xmlns:a16="http://schemas.microsoft.com/office/drawing/2014/main" id="{A00A4A4D-5127-9AA6-E62D-D013932F09F3}"/>
              </a:ext>
            </a:extLst>
          </p:cNvPr>
          <p:cNvSpPr txBox="1"/>
          <p:nvPr/>
        </p:nvSpPr>
        <p:spPr>
          <a:xfrm>
            <a:off x="216000" y="6289894"/>
            <a:ext cx="8210550" cy="215444"/>
          </a:xfrm>
          <a:prstGeom prst="rect">
            <a:avLst/>
          </a:prstGeom>
          <a:noFill/>
        </p:spPr>
        <p:txBody>
          <a:bodyPr wrap="square" rtlCol="0">
            <a:spAutoFit/>
          </a:bodyPr>
          <a:lstStyle/>
          <a:p>
            <a:r>
              <a:rPr lang="en-NZ" sz="800" dirty="0"/>
              <a:t>Chart shows only those subgroups with a minimum of n=6 respondents in the total sample, all others combined into “other” category</a:t>
            </a:r>
          </a:p>
        </p:txBody>
      </p:sp>
      <p:sp>
        <p:nvSpPr>
          <p:cNvPr id="5" name="TextBox 4">
            <a:extLst>
              <a:ext uri="{FF2B5EF4-FFF2-40B4-BE49-F238E27FC236}">
                <a16:creationId xmlns:a16="http://schemas.microsoft.com/office/drawing/2014/main" id="{40E96DAB-864D-8C74-7CC0-4BEAE1F63938}"/>
              </a:ext>
            </a:extLst>
          </p:cNvPr>
          <p:cNvSpPr txBox="1"/>
          <p:nvPr/>
        </p:nvSpPr>
        <p:spPr>
          <a:xfrm>
            <a:off x="9605726" y="5868658"/>
            <a:ext cx="2513846" cy="338554"/>
          </a:xfrm>
          <a:prstGeom prst="rect">
            <a:avLst/>
          </a:prstGeom>
          <a:noFill/>
        </p:spPr>
        <p:txBody>
          <a:bodyPr wrap="square" rtlCol="0">
            <a:spAutoFit/>
          </a:bodyPr>
          <a:lstStyle/>
          <a:p>
            <a:pPr algn="r"/>
            <a:r>
              <a:rPr lang="en-NZ" sz="800" b="1" dirty="0">
                <a:solidFill>
                  <a:srgbClr val="C00000"/>
                </a:solidFill>
              </a:rPr>
              <a:t>Caution: very small sample sizes for some stakeholder groups</a:t>
            </a:r>
          </a:p>
        </p:txBody>
      </p:sp>
      <p:sp>
        <p:nvSpPr>
          <p:cNvPr id="10" name="TextBox 9">
            <a:extLst>
              <a:ext uri="{FF2B5EF4-FFF2-40B4-BE49-F238E27FC236}">
                <a16:creationId xmlns:a16="http://schemas.microsoft.com/office/drawing/2014/main" id="{2AD4F44B-891E-2F18-C2C7-3052B702392E}"/>
              </a:ext>
            </a:extLst>
          </p:cNvPr>
          <p:cNvSpPr txBox="1"/>
          <p:nvPr/>
        </p:nvSpPr>
        <p:spPr>
          <a:xfrm>
            <a:off x="4074957" y="2070107"/>
            <a:ext cx="4308417" cy="461665"/>
          </a:xfrm>
          <a:prstGeom prst="rect">
            <a:avLst/>
          </a:prstGeom>
          <a:noFill/>
        </p:spPr>
        <p:txBody>
          <a:bodyPr wrap="square">
            <a:spAutoFit/>
          </a:bodyPr>
          <a:lstStyle/>
          <a:p>
            <a:pPr algn="ctr"/>
            <a:r>
              <a:rPr lang="en-NZ" sz="1200" i="1" dirty="0"/>
              <a:t>% Nett agree (strongly or slightly agree)</a:t>
            </a:r>
            <a:endParaRPr lang="en-GB" sz="1200" i="1" dirty="0"/>
          </a:p>
          <a:p>
            <a:pPr algn="ctr"/>
            <a:endParaRPr lang="en-NZ" sz="1200" i="1" dirty="0"/>
          </a:p>
        </p:txBody>
      </p:sp>
    </p:spTree>
    <p:extLst>
      <p:ext uri="{BB962C8B-B14F-4D97-AF65-F5344CB8AC3E}">
        <p14:creationId xmlns:p14="http://schemas.microsoft.com/office/powerpoint/2010/main" val="2702291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B26F-289F-4786-8E3C-3541D3130502}"/>
              </a:ext>
            </a:extLst>
          </p:cNvPr>
          <p:cNvSpPr>
            <a:spLocks noGrp="1"/>
          </p:cNvSpPr>
          <p:nvPr>
            <p:ph type="title"/>
          </p:nvPr>
        </p:nvSpPr>
        <p:spPr>
          <a:xfrm>
            <a:off x="4622999" y="4302146"/>
            <a:ext cx="7490624" cy="1325563"/>
          </a:xfrm>
        </p:spPr>
        <p:txBody>
          <a:bodyPr/>
          <a:lstStyle/>
          <a:p>
            <a:r>
              <a:rPr lang="en-NZ" dirty="0"/>
              <a:t>Satisfaction with engagement by team(s) engaged with</a:t>
            </a:r>
          </a:p>
        </p:txBody>
      </p:sp>
      <p:sp>
        <p:nvSpPr>
          <p:cNvPr id="3" name="Subtitle 2">
            <a:extLst>
              <a:ext uri="{FF2B5EF4-FFF2-40B4-BE49-F238E27FC236}">
                <a16:creationId xmlns:a16="http://schemas.microsoft.com/office/drawing/2014/main" id="{C40F37A5-F2D2-49FA-94CA-D79408965524}"/>
              </a:ext>
            </a:extLst>
          </p:cNvPr>
          <p:cNvSpPr>
            <a:spLocks noGrp="1"/>
          </p:cNvSpPr>
          <p:nvPr>
            <p:ph type="subTitle" idx="1"/>
          </p:nvPr>
        </p:nvSpPr>
        <p:spPr/>
        <p:txBody>
          <a:bodyPr/>
          <a:lstStyle/>
          <a:p>
            <a:r>
              <a:rPr lang="en-NZ" dirty="0"/>
              <a:t>3</a:t>
            </a:r>
          </a:p>
        </p:txBody>
      </p:sp>
    </p:spTree>
    <p:extLst>
      <p:ext uri="{BB962C8B-B14F-4D97-AF65-F5344CB8AC3E}">
        <p14:creationId xmlns:p14="http://schemas.microsoft.com/office/powerpoint/2010/main" val="3216994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99C9-FAD3-4ABF-8238-E027F0628B8B}"/>
              </a:ext>
            </a:extLst>
          </p:cNvPr>
          <p:cNvSpPr>
            <a:spLocks noGrp="1"/>
          </p:cNvSpPr>
          <p:nvPr>
            <p:ph type="title"/>
          </p:nvPr>
        </p:nvSpPr>
        <p:spPr/>
        <p:txBody>
          <a:bodyPr anchor="ctr">
            <a:normAutofit/>
          </a:bodyPr>
          <a:lstStyle/>
          <a:p>
            <a:r>
              <a:rPr lang="en-NZ" sz="1600" dirty="0"/>
              <a:t>Those engaging with the </a:t>
            </a:r>
            <a:r>
              <a:rPr lang="en-NZ" sz="1600" dirty="0" err="1"/>
              <a:t>Rautaki</a:t>
            </a:r>
            <a:r>
              <a:rPr lang="en-NZ" sz="1600" dirty="0"/>
              <a:t> Māori team are more likely to be satisfied with the support provided by the Film Commission. By contrast those engaging with business affairs, international, and premium fund teams are less likely to be satisfied with the Film Commission support as a whole.</a:t>
            </a:r>
          </a:p>
        </p:txBody>
      </p:sp>
      <p:sp>
        <p:nvSpPr>
          <p:cNvPr id="33" name="TextBox 32">
            <a:extLst>
              <a:ext uri="{FF2B5EF4-FFF2-40B4-BE49-F238E27FC236}">
                <a16:creationId xmlns:a16="http://schemas.microsoft.com/office/drawing/2014/main" id="{C9A8D04D-5486-AF38-0EAE-1EE5A5EDE586}"/>
              </a:ext>
            </a:extLst>
          </p:cNvPr>
          <p:cNvSpPr txBox="1"/>
          <p:nvPr/>
        </p:nvSpPr>
        <p:spPr>
          <a:xfrm>
            <a:off x="141027" y="1182015"/>
            <a:ext cx="11479473" cy="276999"/>
          </a:xfrm>
          <a:prstGeom prst="rect">
            <a:avLst/>
          </a:prstGeom>
          <a:noFill/>
        </p:spPr>
        <p:txBody>
          <a:bodyPr wrap="square">
            <a:spAutoFit/>
          </a:bodyPr>
          <a:lstStyle/>
          <a:p>
            <a:r>
              <a:rPr lang="en-NZ" sz="1200" i="1" dirty="0"/>
              <a:t>Q. </a:t>
            </a:r>
            <a:r>
              <a:rPr lang="en-GB" sz="1200" i="1" dirty="0"/>
              <a:t>Thinking about your dealings with specific teams, how satisfied are you with …</a:t>
            </a:r>
            <a:endParaRPr lang="en-NZ" sz="1200" i="1" dirty="0"/>
          </a:p>
        </p:txBody>
      </p:sp>
      <p:sp>
        <p:nvSpPr>
          <p:cNvPr id="6" name="Footer Placeholder 3">
            <a:extLst>
              <a:ext uri="{FF2B5EF4-FFF2-40B4-BE49-F238E27FC236}">
                <a16:creationId xmlns:a16="http://schemas.microsoft.com/office/drawing/2014/main" id="{8E8E21AE-34FC-0C0E-70DC-30BE19BA16C5}"/>
              </a:ext>
            </a:extLst>
          </p:cNvPr>
          <p:cNvSpPr>
            <a:spLocks noGrp="1"/>
          </p:cNvSpPr>
          <p:nvPr>
            <p:ph type="ftr" sz="quarter" idx="11"/>
          </p:nvPr>
        </p:nvSpPr>
        <p:spPr>
          <a:xfrm>
            <a:off x="216000" y="6415034"/>
            <a:ext cx="9251850" cy="338554"/>
          </a:xfrm>
        </p:spPr>
        <p:txBody>
          <a:bodyPr/>
          <a:lstStyle/>
          <a:p>
            <a:r>
              <a:rPr lang="en-NZ" dirty="0"/>
              <a:t>Source: </a:t>
            </a:r>
            <a:r>
              <a:rPr lang="en-GB" dirty="0"/>
              <a:t>Q6. Thinking about your dealings with specific teams, how satisfied are you with …</a:t>
            </a:r>
          </a:p>
          <a:p>
            <a:r>
              <a:rPr lang="en-NZ" dirty="0"/>
              <a:t>Sample size: All stakeholders able to provide an opinion. Subgroup base size in brackets below each label. Excludes don’t know / not applicable responses.</a:t>
            </a:r>
          </a:p>
        </p:txBody>
      </p:sp>
      <p:sp>
        <p:nvSpPr>
          <p:cNvPr id="3" name="Rectangle 2">
            <a:extLst>
              <a:ext uri="{FF2B5EF4-FFF2-40B4-BE49-F238E27FC236}">
                <a16:creationId xmlns:a16="http://schemas.microsoft.com/office/drawing/2014/main" id="{D5470E91-8A62-1568-ACCA-060EE43EA2F2}"/>
              </a:ext>
            </a:extLst>
          </p:cNvPr>
          <p:cNvSpPr/>
          <p:nvPr/>
        </p:nvSpPr>
        <p:spPr>
          <a:xfrm>
            <a:off x="216000" y="1501019"/>
            <a:ext cx="11760000" cy="52322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Z"/>
          </a:p>
        </p:txBody>
      </p:sp>
      <p:graphicFrame>
        <p:nvGraphicFramePr>
          <p:cNvPr id="4" name="Chart 3">
            <a:extLst>
              <a:ext uri="{FF2B5EF4-FFF2-40B4-BE49-F238E27FC236}">
                <a16:creationId xmlns:a16="http://schemas.microsoft.com/office/drawing/2014/main" id="{7195291F-AC27-F1CA-ACFE-CD2203BC57F8}"/>
              </a:ext>
            </a:extLst>
          </p:cNvPr>
          <p:cNvGraphicFramePr/>
          <p:nvPr>
            <p:extLst>
              <p:ext uri="{D42A27DB-BD31-4B8C-83A1-F6EECF244321}">
                <p14:modId xmlns:p14="http://schemas.microsoft.com/office/powerpoint/2010/main" val="3526543957"/>
              </p:ext>
            </p:extLst>
          </p:nvPr>
        </p:nvGraphicFramePr>
        <p:xfrm>
          <a:off x="216000" y="2024239"/>
          <a:ext cx="11760000" cy="411409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5C874D3-7BCA-B9A2-EFA5-095C1C9DD830}"/>
              </a:ext>
            </a:extLst>
          </p:cNvPr>
          <p:cNvSpPr txBox="1"/>
          <p:nvPr/>
        </p:nvSpPr>
        <p:spPr>
          <a:xfrm>
            <a:off x="3941791" y="2070107"/>
            <a:ext cx="4308417" cy="461665"/>
          </a:xfrm>
          <a:prstGeom prst="rect">
            <a:avLst/>
          </a:prstGeom>
          <a:noFill/>
        </p:spPr>
        <p:txBody>
          <a:bodyPr wrap="square">
            <a:spAutoFit/>
          </a:bodyPr>
          <a:lstStyle/>
          <a:p>
            <a:pPr algn="ctr"/>
            <a:r>
              <a:rPr lang="en-NZ" sz="1200" i="1" dirty="0"/>
              <a:t>% Nett satisfied (satisfied or very satisfied)</a:t>
            </a:r>
            <a:endParaRPr lang="en-GB" sz="1200" i="1" dirty="0"/>
          </a:p>
          <a:p>
            <a:pPr algn="ctr"/>
            <a:endParaRPr lang="en-NZ" sz="1200" i="1" dirty="0"/>
          </a:p>
        </p:txBody>
      </p:sp>
      <p:sp>
        <p:nvSpPr>
          <p:cNvPr id="7" name="TextBox 6">
            <a:extLst>
              <a:ext uri="{FF2B5EF4-FFF2-40B4-BE49-F238E27FC236}">
                <a16:creationId xmlns:a16="http://schemas.microsoft.com/office/drawing/2014/main" id="{80097FF9-8791-E2FB-EFF9-3C8CE40C274B}"/>
              </a:ext>
            </a:extLst>
          </p:cNvPr>
          <p:cNvSpPr txBox="1"/>
          <p:nvPr/>
        </p:nvSpPr>
        <p:spPr>
          <a:xfrm>
            <a:off x="838200" y="1501019"/>
            <a:ext cx="10248900" cy="307777"/>
          </a:xfrm>
          <a:prstGeom prst="rect">
            <a:avLst/>
          </a:prstGeom>
          <a:noFill/>
        </p:spPr>
        <p:txBody>
          <a:bodyPr wrap="square">
            <a:spAutoFit/>
          </a:bodyPr>
          <a:lstStyle/>
          <a:p>
            <a:pPr algn="ctr"/>
            <a:r>
              <a:rPr lang="en-GB" sz="1400" dirty="0">
                <a:solidFill>
                  <a:schemeClr val="bg1"/>
                </a:solidFill>
              </a:rPr>
              <a:t>The support the Film Commission is providing you and/or organisation</a:t>
            </a:r>
            <a:endParaRPr lang="en-NZ" sz="1400" dirty="0">
              <a:solidFill>
                <a:schemeClr val="bg1"/>
              </a:solidFill>
            </a:endParaRPr>
          </a:p>
        </p:txBody>
      </p:sp>
      <p:sp>
        <p:nvSpPr>
          <p:cNvPr id="8" name="TextBox 7">
            <a:extLst>
              <a:ext uri="{FF2B5EF4-FFF2-40B4-BE49-F238E27FC236}">
                <a16:creationId xmlns:a16="http://schemas.microsoft.com/office/drawing/2014/main" id="{2BC26414-E33F-BAF8-0227-EEDDD0DD2EBF}"/>
              </a:ext>
            </a:extLst>
          </p:cNvPr>
          <p:cNvSpPr txBox="1"/>
          <p:nvPr/>
        </p:nvSpPr>
        <p:spPr>
          <a:xfrm>
            <a:off x="9109166" y="2085497"/>
            <a:ext cx="2872530" cy="707886"/>
          </a:xfrm>
          <a:prstGeom prst="rect">
            <a:avLst/>
          </a:prstGeom>
          <a:noFill/>
        </p:spPr>
        <p:txBody>
          <a:bodyPr wrap="square" rtlCol="0">
            <a:spAutoFit/>
          </a:bodyPr>
          <a:lstStyle/>
          <a:p>
            <a:pPr algn="r"/>
            <a:r>
              <a:rPr lang="en-NZ" sz="800" b="1" dirty="0">
                <a:solidFill>
                  <a:srgbClr val="C00000"/>
                </a:solidFill>
              </a:rPr>
              <a:t>Please note that the question asked people to rate the support of the Film Commission not the individual teams. This means this chart should not be interpreted as a rating of the teams, but instead a rating of the Film Commission by people dealing with each team.</a:t>
            </a:r>
          </a:p>
        </p:txBody>
      </p:sp>
    </p:spTree>
    <p:extLst>
      <p:ext uri="{BB962C8B-B14F-4D97-AF65-F5344CB8AC3E}">
        <p14:creationId xmlns:p14="http://schemas.microsoft.com/office/powerpoint/2010/main" val="1996816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99C9-FAD3-4ABF-8238-E027F0628B8B}"/>
              </a:ext>
            </a:extLst>
          </p:cNvPr>
          <p:cNvSpPr>
            <a:spLocks noGrp="1"/>
          </p:cNvSpPr>
          <p:nvPr>
            <p:ph type="title"/>
          </p:nvPr>
        </p:nvSpPr>
        <p:spPr/>
        <p:txBody>
          <a:bodyPr anchor="ctr">
            <a:normAutofit/>
          </a:bodyPr>
          <a:lstStyle/>
          <a:p>
            <a:r>
              <a:rPr lang="en-NZ" sz="1600" dirty="0"/>
              <a:t>Satisfaction with interactions with the people who work at the Film Commission is strong across all stakeholder groups.</a:t>
            </a:r>
          </a:p>
        </p:txBody>
      </p:sp>
      <p:sp>
        <p:nvSpPr>
          <p:cNvPr id="33" name="TextBox 32">
            <a:extLst>
              <a:ext uri="{FF2B5EF4-FFF2-40B4-BE49-F238E27FC236}">
                <a16:creationId xmlns:a16="http://schemas.microsoft.com/office/drawing/2014/main" id="{C9A8D04D-5486-AF38-0EAE-1EE5A5EDE586}"/>
              </a:ext>
            </a:extLst>
          </p:cNvPr>
          <p:cNvSpPr txBox="1"/>
          <p:nvPr/>
        </p:nvSpPr>
        <p:spPr>
          <a:xfrm>
            <a:off x="141027" y="1182015"/>
            <a:ext cx="11479473" cy="276999"/>
          </a:xfrm>
          <a:prstGeom prst="rect">
            <a:avLst/>
          </a:prstGeom>
          <a:noFill/>
        </p:spPr>
        <p:txBody>
          <a:bodyPr wrap="square">
            <a:spAutoFit/>
          </a:bodyPr>
          <a:lstStyle/>
          <a:p>
            <a:r>
              <a:rPr lang="en-NZ" sz="1200" i="1" dirty="0"/>
              <a:t>Q. </a:t>
            </a:r>
            <a:r>
              <a:rPr lang="en-GB" sz="1200" i="1" dirty="0"/>
              <a:t>Thinking about your dealings with specific teams, how satisfied are you with …</a:t>
            </a:r>
            <a:endParaRPr lang="en-NZ" sz="1200" i="1" dirty="0"/>
          </a:p>
        </p:txBody>
      </p:sp>
      <p:sp>
        <p:nvSpPr>
          <p:cNvPr id="6" name="Footer Placeholder 3">
            <a:extLst>
              <a:ext uri="{FF2B5EF4-FFF2-40B4-BE49-F238E27FC236}">
                <a16:creationId xmlns:a16="http://schemas.microsoft.com/office/drawing/2014/main" id="{8E8E21AE-34FC-0C0E-70DC-30BE19BA16C5}"/>
              </a:ext>
            </a:extLst>
          </p:cNvPr>
          <p:cNvSpPr>
            <a:spLocks noGrp="1"/>
          </p:cNvSpPr>
          <p:nvPr>
            <p:ph type="ftr" sz="quarter" idx="11"/>
          </p:nvPr>
        </p:nvSpPr>
        <p:spPr>
          <a:xfrm>
            <a:off x="216000" y="6415034"/>
            <a:ext cx="9251850" cy="338554"/>
          </a:xfrm>
        </p:spPr>
        <p:txBody>
          <a:bodyPr/>
          <a:lstStyle/>
          <a:p>
            <a:r>
              <a:rPr lang="en-NZ" dirty="0"/>
              <a:t>Source: </a:t>
            </a:r>
            <a:r>
              <a:rPr lang="en-GB" dirty="0"/>
              <a:t>Q6. Thinking about your dealings with specific teams, how satisfied are you with …</a:t>
            </a:r>
          </a:p>
          <a:p>
            <a:r>
              <a:rPr lang="en-NZ" dirty="0"/>
              <a:t>Sample size: All stakeholders able to provide an opinion. Subgroup base size in brackets below each label. Excludes don’t know / not applicable responses.</a:t>
            </a:r>
          </a:p>
        </p:txBody>
      </p:sp>
      <p:sp>
        <p:nvSpPr>
          <p:cNvPr id="3" name="Rectangle 2">
            <a:extLst>
              <a:ext uri="{FF2B5EF4-FFF2-40B4-BE49-F238E27FC236}">
                <a16:creationId xmlns:a16="http://schemas.microsoft.com/office/drawing/2014/main" id="{D5470E91-8A62-1568-ACCA-060EE43EA2F2}"/>
              </a:ext>
            </a:extLst>
          </p:cNvPr>
          <p:cNvSpPr/>
          <p:nvPr/>
        </p:nvSpPr>
        <p:spPr>
          <a:xfrm>
            <a:off x="216000" y="1501019"/>
            <a:ext cx="11760000" cy="52322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Z"/>
          </a:p>
        </p:txBody>
      </p:sp>
      <p:sp>
        <p:nvSpPr>
          <p:cNvPr id="7" name="TextBox 6">
            <a:extLst>
              <a:ext uri="{FF2B5EF4-FFF2-40B4-BE49-F238E27FC236}">
                <a16:creationId xmlns:a16="http://schemas.microsoft.com/office/drawing/2014/main" id="{80097FF9-8791-E2FB-EFF9-3C8CE40C274B}"/>
              </a:ext>
            </a:extLst>
          </p:cNvPr>
          <p:cNvSpPr txBox="1"/>
          <p:nvPr/>
        </p:nvSpPr>
        <p:spPr>
          <a:xfrm>
            <a:off x="838200" y="1501019"/>
            <a:ext cx="10248900" cy="307777"/>
          </a:xfrm>
          <a:prstGeom prst="rect">
            <a:avLst/>
          </a:prstGeom>
          <a:noFill/>
        </p:spPr>
        <p:txBody>
          <a:bodyPr wrap="square">
            <a:spAutoFit/>
          </a:bodyPr>
          <a:lstStyle/>
          <a:p>
            <a:pPr algn="ctr"/>
            <a:r>
              <a:rPr lang="en-GB" sz="1400" dirty="0">
                <a:solidFill>
                  <a:schemeClr val="bg1"/>
                </a:solidFill>
              </a:rPr>
              <a:t>Your interactions with the people at the Film Commission</a:t>
            </a:r>
            <a:endParaRPr lang="en-NZ" sz="1400" dirty="0">
              <a:solidFill>
                <a:schemeClr val="bg1"/>
              </a:solidFill>
            </a:endParaRPr>
          </a:p>
        </p:txBody>
      </p:sp>
      <p:graphicFrame>
        <p:nvGraphicFramePr>
          <p:cNvPr id="9" name="Chart 8">
            <a:extLst>
              <a:ext uri="{FF2B5EF4-FFF2-40B4-BE49-F238E27FC236}">
                <a16:creationId xmlns:a16="http://schemas.microsoft.com/office/drawing/2014/main" id="{861CFFB0-5C33-1CED-8A0B-498D4ADC2691}"/>
              </a:ext>
            </a:extLst>
          </p:cNvPr>
          <p:cNvGraphicFramePr/>
          <p:nvPr>
            <p:extLst>
              <p:ext uri="{D42A27DB-BD31-4B8C-83A1-F6EECF244321}">
                <p14:modId xmlns:p14="http://schemas.microsoft.com/office/powerpoint/2010/main" val="3704450033"/>
              </p:ext>
            </p:extLst>
          </p:nvPr>
        </p:nvGraphicFramePr>
        <p:xfrm>
          <a:off x="216000" y="2024239"/>
          <a:ext cx="11760000" cy="4114094"/>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4E89802-5F9A-A0F4-C1B0-5EFC182487EE}"/>
              </a:ext>
            </a:extLst>
          </p:cNvPr>
          <p:cNvSpPr txBox="1"/>
          <p:nvPr/>
        </p:nvSpPr>
        <p:spPr>
          <a:xfrm>
            <a:off x="8725989" y="2085497"/>
            <a:ext cx="3255707" cy="584775"/>
          </a:xfrm>
          <a:prstGeom prst="rect">
            <a:avLst/>
          </a:prstGeom>
          <a:noFill/>
        </p:spPr>
        <p:txBody>
          <a:bodyPr wrap="square" rtlCol="0">
            <a:spAutoFit/>
          </a:bodyPr>
          <a:lstStyle/>
          <a:p>
            <a:pPr algn="r"/>
            <a:r>
              <a:rPr lang="en-NZ" sz="800" b="1" dirty="0">
                <a:solidFill>
                  <a:srgbClr val="C00000"/>
                </a:solidFill>
              </a:rPr>
              <a:t>Please note that the question asked people to rate their interactions with the people at the Film Commission not the people in individual teams. This means this chart should not be interpreted as a rating of the people in each team.</a:t>
            </a:r>
          </a:p>
        </p:txBody>
      </p:sp>
      <p:sp>
        <p:nvSpPr>
          <p:cNvPr id="5" name="TextBox 4">
            <a:extLst>
              <a:ext uri="{FF2B5EF4-FFF2-40B4-BE49-F238E27FC236}">
                <a16:creationId xmlns:a16="http://schemas.microsoft.com/office/drawing/2014/main" id="{05C874D3-7BCA-B9A2-EFA5-095C1C9DD830}"/>
              </a:ext>
            </a:extLst>
          </p:cNvPr>
          <p:cNvSpPr txBox="1"/>
          <p:nvPr/>
        </p:nvSpPr>
        <p:spPr>
          <a:xfrm>
            <a:off x="3941791" y="2070107"/>
            <a:ext cx="4308417" cy="461665"/>
          </a:xfrm>
          <a:prstGeom prst="rect">
            <a:avLst/>
          </a:prstGeom>
          <a:noFill/>
        </p:spPr>
        <p:txBody>
          <a:bodyPr wrap="square">
            <a:spAutoFit/>
          </a:bodyPr>
          <a:lstStyle/>
          <a:p>
            <a:pPr algn="ctr"/>
            <a:r>
              <a:rPr lang="en-NZ" sz="1200" i="1" dirty="0"/>
              <a:t>% Nett satisfied (satisfied or very satisfied)</a:t>
            </a:r>
            <a:endParaRPr lang="en-GB" sz="1200" i="1" dirty="0"/>
          </a:p>
          <a:p>
            <a:pPr algn="ctr"/>
            <a:endParaRPr lang="en-NZ" sz="1200" i="1" dirty="0"/>
          </a:p>
        </p:txBody>
      </p:sp>
    </p:spTree>
    <p:extLst>
      <p:ext uri="{BB962C8B-B14F-4D97-AF65-F5344CB8AC3E}">
        <p14:creationId xmlns:p14="http://schemas.microsoft.com/office/powerpoint/2010/main" val="35659000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15999E7-B6AD-B0E0-7456-AFA1F5CD0805}"/>
              </a:ext>
            </a:extLst>
          </p:cNvPr>
          <p:cNvSpPr>
            <a:spLocks noGrp="1"/>
          </p:cNvSpPr>
          <p:nvPr>
            <p:ph type="title"/>
          </p:nvPr>
        </p:nvSpPr>
        <p:spPr>
          <a:xfrm>
            <a:off x="4623000" y="4302146"/>
            <a:ext cx="7394830" cy="1325563"/>
          </a:xfrm>
        </p:spPr>
        <p:txBody>
          <a:bodyPr/>
          <a:lstStyle/>
          <a:p>
            <a:r>
              <a:rPr lang="en-NZ" dirty="0"/>
              <a:t>The stakeholder experience by funding applications and outcomes </a:t>
            </a:r>
          </a:p>
        </p:txBody>
      </p:sp>
      <p:sp>
        <p:nvSpPr>
          <p:cNvPr id="6" name="Subtitle 5">
            <a:extLst>
              <a:ext uri="{FF2B5EF4-FFF2-40B4-BE49-F238E27FC236}">
                <a16:creationId xmlns:a16="http://schemas.microsoft.com/office/drawing/2014/main" id="{C27364A4-F81A-B1BD-5E53-9FFB6DC26D22}"/>
              </a:ext>
            </a:extLst>
          </p:cNvPr>
          <p:cNvSpPr>
            <a:spLocks noGrp="1"/>
          </p:cNvSpPr>
          <p:nvPr>
            <p:ph type="subTitle" idx="1"/>
          </p:nvPr>
        </p:nvSpPr>
        <p:spPr/>
        <p:txBody>
          <a:bodyPr/>
          <a:lstStyle/>
          <a:p>
            <a:r>
              <a:rPr lang="en-NZ" dirty="0"/>
              <a:t>4</a:t>
            </a:r>
          </a:p>
        </p:txBody>
      </p:sp>
    </p:spTree>
    <p:extLst>
      <p:ext uri="{BB962C8B-B14F-4D97-AF65-F5344CB8AC3E}">
        <p14:creationId xmlns:p14="http://schemas.microsoft.com/office/powerpoint/2010/main" val="42907839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3526F-AA62-3BEA-25FF-D039F113A895}"/>
              </a:ext>
            </a:extLst>
          </p:cNvPr>
          <p:cNvSpPr>
            <a:spLocks noGrp="1"/>
          </p:cNvSpPr>
          <p:nvPr>
            <p:ph type="title"/>
          </p:nvPr>
        </p:nvSpPr>
        <p:spPr/>
        <p:txBody>
          <a:bodyPr>
            <a:normAutofit/>
          </a:bodyPr>
          <a:lstStyle/>
          <a:p>
            <a:r>
              <a:rPr lang="en-NZ" sz="1600" dirty="0"/>
              <a:t>Those who have applied for funding are less likely to believe that the Film Commission is performing its role to support and grow a diverse range of domestic stories well.</a:t>
            </a:r>
          </a:p>
        </p:txBody>
      </p:sp>
      <p:sp>
        <p:nvSpPr>
          <p:cNvPr id="7" name="Footer Placeholder 3">
            <a:extLst>
              <a:ext uri="{FF2B5EF4-FFF2-40B4-BE49-F238E27FC236}">
                <a16:creationId xmlns:a16="http://schemas.microsoft.com/office/drawing/2014/main" id="{FF9588CE-AC97-7DE3-2EB3-8DBEBF99FB26}"/>
              </a:ext>
            </a:extLst>
          </p:cNvPr>
          <p:cNvSpPr>
            <a:spLocks noGrp="1"/>
          </p:cNvSpPr>
          <p:nvPr>
            <p:ph type="ftr" sz="quarter" idx="11"/>
          </p:nvPr>
        </p:nvSpPr>
        <p:spPr>
          <a:xfrm>
            <a:off x="216000" y="6367409"/>
            <a:ext cx="9251850" cy="461665"/>
          </a:xfrm>
        </p:spPr>
        <p:txBody>
          <a:bodyPr/>
          <a:lstStyle/>
          <a:p>
            <a:r>
              <a:rPr lang="en-NZ" dirty="0"/>
              <a:t>Source: </a:t>
            </a:r>
            <a:r>
              <a:rPr lang="en-GB" dirty="0"/>
              <a:t>Q4. How well do you think the New Zealand Film Commission is performing in its role to support and grow a diverse range of domestic stories to be told here and seen everywhere?</a:t>
            </a:r>
          </a:p>
          <a:p>
            <a:r>
              <a:rPr lang="en-NZ" dirty="0"/>
              <a:t>Source: </a:t>
            </a:r>
            <a:r>
              <a:rPr lang="en-GB" dirty="0"/>
              <a:t>Q5. How well do you think the New Zealand Film Commission is performing in its role to attract international productions to tell their stories here?</a:t>
            </a:r>
          </a:p>
          <a:p>
            <a:r>
              <a:rPr lang="en-NZ" dirty="0"/>
              <a:t>Sample size: All stakeholders. Subgroup base size in brackets below each label. Excludes don’t know / not applicable responses.</a:t>
            </a:r>
          </a:p>
        </p:txBody>
      </p:sp>
      <p:sp>
        <p:nvSpPr>
          <p:cNvPr id="16" name="TextBox 15">
            <a:extLst>
              <a:ext uri="{FF2B5EF4-FFF2-40B4-BE49-F238E27FC236}">
                <a16:creationId xmlns:a16="http://schemas.microsoft.com/office/drawing/2014/main" id="{AE7B5AB2-FE4E-3FE4-A2C0-E943F542D551}"/>
              </a:ext>
            </a:extLst>
          </p:cNvPr>
          <p:cNvSpPr txBox="1"/>
          <p:nvPr/>
        </p:nvSpPr>
        <p:spPr>
          <a:xfrm>
            <a:off x="614800" y="1161939"/>
            <a:ext cx="4673669" cy="646331"/>
          </a:xfrm>
          <a:prstGeom prst="rect">
            <a:avLst/>
          </a:prstGeom>
          <a:solidFill>
            <a:schemeClr val="accent1"/>
          </a:solidFill>
        </p:spPr>
        <p:txBody>
          <a:bodyPr wrap="square">
            <a:spAutoFit/>
          </a:bodyPr>
          <a:lstStyle/>
          <a:p>
            <a:pPr algn="ctr"/>
            <a:r>
              <a:rPr lang="en-NZ" sz="1200" dirty="0">
                <a:solidFill>
                  <a:schemeClr val="bg1"/>
                </a:solidFill>
              </a:rPr>
              <a:t>Q. </a:t>
            </a:r>
            <a:r>
              <a:rPr lang="en-GB" sz="1200" dirty="0">
                <a:solidFill>
                  <a:schemeClr val="bg1"/>
                </a:solidFill>
              </a:rPr>
              <a:t>How well do you think the New Zealand Film Commission is performing in its role to support and grow a diverse range of domestic stories to be told here and seen everywhere?</a:t>
            </a:r>
            <a:endParaRPr lang="en-NZ" sz="1200" dirty="0">
              <a:solidFill>
                <a:schemeClr val="bg1"/>
              </a:solidFill>
            </a:endParaRPr>
          </a:p>
        </p:txBody>
      </p:sp>
      <p:graphicFrame>
        <p:nvGraphicFramePr>
          <p:cNvPr id="11" name="Chart 10">
            <a:extLst>
              <a:ext uri="{FF2B5EF4-FFF2-40B4-BE49-F238E27FC236}">
                <a16:creationId xmlns:a16="http://schemas.microsoft.com/office/drawing/2014/main" id="{B6BEEA1B-F5C7-C599-4004-BE95911347DB}"/>
              </a:ext>
            </a:extLst>
          </p:cNvPr>
          <p:cNvGraphicFramePr/>
          <p:nvPr>
            <p:extLst>
              <p:ext uri="{D42A27DB-BD31-4B8C-83A1-F6EECF244321}">
                <p14:modId xmlns:p14="http://schemas.microsoft.com/office/powerpoint/2010/main" val="3376797473"/>
              </p:ext>
            </p:extLst>
          </p:nvPr>
        </p:nvGraphicFramePr>
        <p:xfrm>
          <a:off x="216000" y="1784451"/>
          <a:ext cx="11760000" cy="42534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86C57CEF-9692-2355-BA0B-B027AF1BD4EB}"/>
              </a:ext>
            </a:extLst>
          </p:cNvPr>
          <p:cNvGraphicFramePr>
            <a:graphicFrameLocks noGrp="1"/>
          </p:cNvGraphicFramePr>
          <p:nvPr>
            <p:extLst>
              <p:ext uri="{D42A27DB-BD31-4B8C-83A1-F6EECF244321}">
                <p14:modId xmlns:p14="http://schemas.microsoft.com/office/powerpoint/2010/main" val="1645219222"/>
              </p:ext>
            </p:extLst>
          </p:nvPr>
        </p:nvGraphicFramePr>
        <p:xfrm>
          <a:off x="361949" y="4969683"/>
          <a:ext cx="11468097" cy="512445"/>
        </p:xfrm>
        <a:graphic>
          <a:graphicData uri="http://schemas.openxmlformats.org/drawingml/2006/table">
            <a:tbl>
              <a:tblPr>
                <a:tableStyleId>{5C22544A-7EE6-4342-B048-85BDC9FD1C3A}</a:tableStyleId>
              </a:tblPr>
              <a:tblGrid>
                <a:gridCol w="1274233">
                  <a:extLst>
                    <a:ext uri="{9D8B030D-6E8A-4147-A177-3AD203B41FA5}">
                      <a16:colId xmlns:a16="http://schemas.microsoft.com/office/drawing/2014/main" val="153524098"/>
                    </a:ext>
                  </a:extLst>
                </a:gridCol>
                <a:gridCol w="1274233">
                  <a:extLst>
                    <a:ext uri="{9D8B030D-6E8A-4147-A177-3AD203B41FA5}">
                      <a16:colId xmlns:a16="http://schemas.microsoft.com/office/drawing/2014/main" val="3751790493"/>
                    </a:ext>
                  </a:extLst>
                </a:gridCol>
                <a:gridCol w="1274233">
                  <a:extLst>
                    <a:ext uri="{9D8B030D-6E8A-4147-A177-3AD203B41FA5}">
                      <a16:colId xmlns:a16="http://schemas.microsoft.com/office/drawing/2014/main" val="781231693"/>
                    </a:ext>
                  </a:extLst>
                </a:gridCol>
                <a:gridCol w="1274233">
                  <a:extLst>
                    <a:ext uri="{9D8B030D-6E8A-4147-A177-3AD203B41FA5}">
                      <a16:colId xmlns:a16="http://schemas.microsoft.com/office/drawing/2014/main" val="1169410684"/>
                    </a:ext>
                  </a:extLst>
                </a:gridCol>
                <a:gridCol w="1274233">
                  <a:extLst>
                    <a:ext uri="{9D8B030D-6E8A-4147-A177-3AD203B41FA5}">
                      <a16:colId xmlns:a16="http://schemas.microsoft.com/office/drawing/2014/main" val="2988702866"/>
                    </a:ext>
                  </a:extLst>
                </a:gridCol>
                <a:gridCol w="1274233">
                  <a:extLst>
                    <a:ext uri="{9D8B030D-6E8A-4147-A177-3AD203B41FA5}">
                      <a16:colId xmlns:a16="http://schemas.microsoft.com/office/drawing/2014/main" val="333536288"/>
                    </a:ext>
                  </a:extLst>
                </a:gridCol>
                <a:gridCol w="1274233">
                  <a:extLst>
                    <a:ext uri="{9D8B030D-6E8A-4147-A177-3AD203B41FA5}">
                      <a16:colId xmlns:a16="http://schemas.microsoft.com/office/drawing/2014/main" val="401755714"/>
                    </a:ext>
                  </a:extLst>
                </a:gridCol>
                <a:gridCol w="1274233">
                  <a:extLst>
                    <a:ext uri="{9D8B030D-6E8A-4147-A177-3AD203B41FA5}">
                      <a16:colId xmlns:a16="http://schemas.microsoft.com/office/drawing/2014/main" val="968793196"/>
                    </a:ext>
                  </a:extLst>
                </a:gridCol>
                <a:gridCol w="1274233">
                  <a:extLst>
                    <a:ext uri="{9D8B030D-6E8A-4147-A177-3AD203B41FA5}">
                      <a16:colId xmlns:a16="http://schemas.microsoft.com/office/drawing/2014/main" val="289984332"/>
                    </a:ext>
                  </a:extLst>
                </a:gridCol>
              </a:tblGrid>
              <a:tr h="190500">
                <a:tc>
                  <a:txBody>
                    <a:bodyPr/>
                    <a:lstStyle/>
                    <a:p>
                      <a:pPr algn="ctr" fontAlgn="b"/>
                      <a:r>
                        <a:rPr lang="en-NZ" sz="1100" b="0" i="0" u="none" strike="noStrike" dirty="0">
                          <a:solidFill>
                            <a:srgbClr val="000000"/>
                          </a:solidFill>
                          <a:effectLst/>
                          <a:latin typeface="+mj-lt"/>
                        </a:rPr>
                        <a:t>Applied for funding (n=93)</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mj-lt"/>
                        </a:rPr>
                        <a:t>Haven't applied for funding </a:t>
                      </a:r>
                    </a:p>
                    <a:p>
                      <a:pPr algn="ctr" fontAlgn="b"/>
                      <a:r>
                        <a:rPr lang="en-GB" sz="1100" b="0" i="0" u="none" strike="noStrike" dirty="0">
                          <a:solidFill>
                            <a:srgbClr val="000000"/>
                          </a:solidFill>
                          <a:effectLst/>
                          <a:latin typeface="+mj-lt"/>
                        </a:rPr>
                        <a:t>(n=36)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0" i="0" u="none" strike="noStrike" dirty="0">
                          <a:solidFill>
                            <a:srgbClr val="000000"/>
                          </a:solidFill>
                          <a:effectLst/>
                          <a:latin typeface="+mj-lt"/>
                        </a:rPr>
                        <a:t>Approved </a:t>
                      </a:r>
                    </a:p>
                    <a:p>
                      <a:pPr algn="ctr" fontAlgn="b"/>
                      <a:r>
                        <a:rPr lang="en-NZ" sz="1100" b="0" i="0" u="none" strike="noStrike" dirty="0">
                          <a:solidFill>
                            <a:srgbClr val="000000"/>
                          </a:solidFill>
                          <a:effectLst/>
                          <a:latin typeface="+mj-lt"/>
                        </a:rPr>
                        <a:t>(n=81)</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0" i="0" u="none" strike="noStrike" dirty="0">
                          <a:solidFill>
                            <a:srgbClr val="000000"/>
                          </a:solidFill>
                          <a:effectLst/>
                          <a:latin typeface="+mj-lt"/>
                        </a:rPr>
                        <a:t>Declined </a:t>
                      </a:r>
                    </a:p>
                    <a:p>
                      <a:pPr algn="ctr" fontAlgn="b"/>
                      <a:r>
                        <a:rPr lang="en-NZ" sz="1100" b="0" i="0" u="none" strike="noStrike" dirty="0">
                          <a:solidFill>
                            <a:srgbClr val="000000"/>
                          </a:solidFill>
                          <a:effectLst/>
                          <a:latin typeface="+mj-lt"/>
                        </a:rPr>
                        <a:t>(n=26)</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b="0" i="0" u="none" strike="noStrike">
                        <a:solidFill>
                          <a:srgbClr val="000000"/>
                        </a:solidFill>
                        <a:effectLst/>
                        <a:latin typeface="+mj-lt"/>
                      </a:endParaRP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0" i="0" u="none" strike="noStrike" dirty="0">
                          <a:solidFill>
                            <a:srgbClr val="000000"/>
                          </a:solidFill>
                          <a:effectLst/>
                          <a:latin typeface="+mj-lt"/>
                        </a:rPr>
                        <a:t>Applied for funding (n=77)</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GB" sz="1100" b="0" i="0" u="none" strike="noStrike" dirty="0">
                          <a:solidFill>
                            <a:srgbClr val="000000"/>
                          </a:solidFill>
                          <a:effectLst/>
                          <a:latin typeface="+mj-lt"/>
                        </a:rPr>
                        <a:t>Haven't applied for funding </a:t>
                      </a:r>
                    </a:p>
                    <a:p>
                      <a:pPr algn="ctr" fontAlgn="b"/>
                      <a:r>
                        <a:rPr lang="en-GB" sz="1100" b="0" i="0" u="none" strike="noStrike" dirty="0">
                          <a:solidFill>
                            <a:srgbClr val="000000"/>
                          </a:solidFill>
                          <a:effectLst/>
                          <a:latin typeface="+mj-lt"/>
                        </a:rPr>
                        <a:t>(n=28)</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0" i="0" u="none" strike="noStrike" dirty="0">
                          <a:solidFill>
                            <a:srgbClr val="000000"/>
                          </a:solidFill>
                          <a:effectLst/>
                          <a:latin typeface="+mj-lt"/>
                        </a:rPr>
                        <a:t>Approved </a:t>
                      </a:r>
                    </a:p>
                    <a:p>
                      <a:pPr algn="ctr" fontAlgn="b"/>
                      <a:r>
                        <a:rPr lang="en-NZ" sz="1100" b="0" i="0" u="none" strike="noStrike" dirty="0">
                          <a:solidFill>
                            <a:srgbClr val="000000"/>
                          </a:solidFill>
                          <a:effectLst/>
                          <a:latin typeface="+mj-lt"/>
                        </a:rPr>
                        <a:t>(n=67)</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0" i="0" u="none" strike="noStrike" dirty="0">
                          <a:solidFill>
                            <a:srgbClr val="000000"/>
                          </a:solidFill>
                          <a:effectLst/>
                          <a:latin typeface="+mj-lt"/>
                        </a:rPr>
                        <a:t>Declined </a:t>
                      </a:r>
                    </a:p>
                    <a:p>
                      <a:pPr algn="ctr" fontAlgn="b"/>
                      <a:r>
                        <a:rPr lang="en-NZ" sz="1100" b="0" i="0" u="none" strike="noStrike" dirty="0">
                          <a:solidFill>
                            <a:srgbClr val="000000"/>
                          </a:solidFill>
                          <a:effectLst/>
                          <a:latin typeface="+mj-lt"/>
                        </a:rPr>
                        <a:t>(n=20)</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60097325"/>
                  </a:ext>
                </a:extLst>
              </a:tr>
            </a:tbl>
          </a:graphicData>
        </a:graphic>
      </p:graphicFrame>
      <p:sp>
        <p:nvSpPr>
          <p:cNvPr id="4" name="TextBox 3">
            <a:extLst>
              <a:ext uri="{FF2B5EF4-FFF2-40B4-BE49-F238E27FC236}">
                <a16:creationId xmlns:a16="http://schemas.microsoft.com/office/drawing/2014/main" id="{9B4D2549-D404-2B94-73A0-1A4498241150}"/>
              </a:ext>
            </a:extLst>
          </p:cNvPr>
          <p:cNvSpPr txBox="1"/>
          <p:nvPr/>
        </p:nvSpPr>
        <p:spPr>
          <a:xfrm>
            <a:off x="176161" y="6054228"/>
            <a:ext cx="8210550" cy="261610"/>
          </a:xfrm>
          <a:prstGeom prst="rect">
            <a:avLst/>
          </a:prstGeom>
          <a:noFill/>
        </p:spPr>
        <p:txBody>
          <a:bodyPr wrap="square" rtlCol="0">
            <a:spAutoFit/>
          </a:bodyPr>
          <a:lstStyle/>
          <a:p>
            <a:r>
              <a:rPr lang="en-NZ" sz="1050" dirty="0"/>
              <a:t>*Still waiting for outcome not included due to low sample size</a:t>
            </a:r>
          </a:p>
        </p:txBody>
      </p:sp>
      <p:sp>
        <p:nvSpPr>
          <p:cNvPr id="6" name="TextBox 5">
            <a:extLst>
              <a:ext uri="{FF2B5EF4-FFF2-40B4-BE49-F238E27FC236}">
                <a16:creationId xmlns:a16="http://schemas.microsoft.com/office/drawing/2014/main" id="{7A0FBE2E-96FE-935C-1E68-E4DB202FAC27}"/>
              </a:ext>
            </a:extLst>
          </p:cNvPr>
          <p:cNvSpPr txBox="1"/>
          <p:nvPr/>
        </p:nvSpPr>
        <p:spPr>
          <a:xfrm>
            <a:off x="6903529" y="1161939"/>
            <a:ext cx="4673669" cy="646331"/>
          </a:xfrm>
          <a:prstGeom prst="rect">
            <a:avLst/>
          </a:prstGeom>
          <a:solidFill>
            <a:schemeClr val="accent1"/>
          </a:solidFill>
        </p:spPr>
        <p:txBody>
          <a:bodyPr wrap="square">
            <a:spAutoFit/>
          </a:bodyPr>
          <a:lstStyle/>
          <a:p>
            <a:pPr algn="ctr"/>
            <a:r>
              <a:rPr lang="en-GB" sz="1200" dirty="0">
                <a:solidFill>
                  <a:schemeClr val="bg1"/>
                </a:solidFill>
              </a:rPr>
              <a:t>Q. How well do you think the New Zealand Film Commission is performing in its role to attract international productions to tell their stories here?</a:t>
            </a:r>
          </a:p>
        </p:txBody>
      </p:sp>
      <p:sp>
        <p:nvSpPr>
          <p:cNvPr id="9" name="Rectangle 8">
            <a:extLst>
              <a:ext uri="{FF2B5EF4-FFF2-40B4-BE49-F238E27FC236}">
                <a16:creationId xmlns:a16="http://schemas.microsoft.com/office/drawing/2014/main" id="{C23E7D5F-4511-81A8-BC62-149A032FEED7}"/>
              </a:ext>
            </a:extLst>
          </p:cNvPr>
          <p:cNvSpPr/>
          <p:nvPr/>
        </p:nvSpPr>
        <p:spPr>
          <a:xfrm>
            <a:off x="614801" y="1877752"/>
            <a:ext cx="2137434" cy="32873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APPLIED FOR FUNDING</a:t>
            </a:r>
          </a:p>
        </p:txBody>
      </p:sp>
      <p:sp>
        <p:nvSpPr>
          <p:cNvPr id="10" name="Rectangle 9">
            <a:extLst>
              <a:ext uri="{FF2B5EF4-FFF2-40B4-BE49-F238E27FC236}">
                <a16:creationId xmlns:a16="http://schemas.microsoft.com/office/drawing/2014/main" id="{435DBDF2-9369-7352-4B03-3B947DA9C387}"/>
              </a:ext>
            </a:extLst>
          </p:cNvPr>
          <p:cNvSpPr/>
          <p:nvPr/>
        </p:nvSpPr>
        <p:spPr>
          <a:xfrm>
            <a:off x="3151036" y="1877752"/>
            <a:ext cx="2137434" cy="32873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FUNDING OUTCOME*</a:t>
            </a:r>
          </a:p>
        </p:txBody>
      </p:sp>
      <p:sp>
        <p:nvSpPr>
          <p:cNvPr id="13" name="Rectangle 12">
            <a:extLst>
              <a:ext uri="{FF2B5EF4-FFF2-40B4-BE49-F238E27FC236}">
                <a16:creationId xmlns:a16="http://schemas.microsoft.com/office/drawing/2014/main" id="{B219C44D-397F-D87F-601C-FDA68A4151ED}"/>
              </a:ext>
            </a:extLst>
          </p:cNvPr>
          <p:cNvSpPr/>
          <p:nvPr/>
        </p:nvSpPr>
        <p:spPr>
          <a:xfrm>
            <a:off x="6903530" y="1877752"/>
            <a:ext cx="2137434" cy="32873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APPLIED FOR FUNDING</a:t>
            </a:r>
          </a:p>
        </p:txBody>
      </p:sp>
      <p:sp>
        <p:nvSpPr>
          <p:cNvPr id="14" name="Rectangle 13">
            <a:extLst>
              <a:ext uri="{FF2B5EF4-FFF2-40B4-BE49-F238E27FC236}">
                <a16:creationId xmlns:a16="http://schemas.microsoft.com/office/drawing/2014/main" id="{1F43E48C-F671-8CF6-B2B3-912D930953E2}"/>
              </a:ext>
            </a:extLst>
          </p:cNvPr>
          <p:cNvSpPr/>
          <p:nvPr/>
        </p:nvSpPr>
        <p:spPr>
          <a:xfrm>
            <a:off x="9439765" y="1877752"/>
            <a:ext cx="2137434" cy="328736"/>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FUNDING OUTCOME*</a:t>
            </a:r>
          </a:p>
        </p:txBody>
      </p:sp>
      <p:graphicFrame>
        <p:nvGraphicFramePr>
          <p:cNvPr id="8" name="Table 7">
            <a:extLst>
              <a:ext uri="{FF2B5EF4-FFF2-40B4-BE49-F238E27FC236}">
                <a16:creationId xmlns:a16="http://schemas.microsoft.com/office/drawing/2014/main" id="{F1CE515F-E43C-9353-9D0C-8B1F9336F5CF}"/>
              </a:ext>
            </a:extLst>
          </p:cNvPr>
          <p:cNvGraphicFramePr>
            <a:graphicFrameLocks noGrp="1"/>
          </p:cNvGraphicFramePr>
          <p:nvPr>
            <p:extLst>
              <p:ext uri="{D42A27DB-BD31-4B8C-83A1-F6EECF244321}">
                <p14:modId xmlns:p14="http://schemas.microsoft.com/office/powerpoint/2010/main" val="1887951229"/>
              </p:ext>
            </p:extLst>
          </p:nvPr>
        </p:nvGraphicFramePr>
        <p:xfrm>
          <a:off x="361950" y="2306852"/>
          <a:ext cx="11534778" cy="540000"/>
        </p:xfrm>
        <a:graphic>
          <a:graphicData uri="http://schemas.openxmlformats.org/drawingml/2006/table">
            <a:tbl>
              <a:tblPr>
                <a:tableStyleId>{5C22544A-7EE6-4342-B048-85BDC9FD1C3A}</a:tableStyleId>
              </a:tblPr>
              <a:tblGrid>
                <a:gridCol w="1281642">
                  <a:extLst>
                    <a:ext uri="{9D8B030D-6E8A-4147-A177-3AD203B41FA5}">
                      <a16:colId xmlns:a16="http://schemas.microsoft.com/office/drawing/2014/main" val="153524098"/>
                    </a:ext>
                  </a:extLst>
                </a:gridCol>
                <a:gridCol w="1281642">
                  <a:extLst>
                    <a:ext uri="{9D8B030D-6E8A-4147-A177-3AD203B41FA5}">
                      <a16:colId xmlns:a16="http://schemas.microsoft.com/office/drawing/2014/main" val="3751790493"/>
                    </a:ext>
                  </a:extLst>
                </a:gridCol>
                <a:gridCol w="1281642">
                  <a:extLst>
                    <a:ext uri="{9D8B030D-6E8A-4147-A177-3AD203B41FA5}">
                      <a16:colId xmlns:a16="http://schemas.microsoft.com/office/drawing/2014/main" val="781231693"/>
                    </a:ext>
                  </a:extLst>
                </a:gridCol>
                <a:gridCol w="1281642">
                  <a:extLst>
                    <a:ext uri="{9D8B030D-6E8A-4147-A177-3AD203B41FA5}">
                      <a16:colId xmlns:a16="http://schemas.microsoft.com/office/drawing/2014/main" val="1169410684"/>
                    </a:ext>
                  </a:extLst>
                </a:gridCol>
                <a:gridCol w="1281642">
                  <a:extLst>
                    <a:ext uri="{9D8B030D-6E8A-4147-A177-3AD203B41FA5}">
                      <a16:colId xmlns:a16="http://schemas.microsoft.com/office/drawing/2014/main" val="2988702866"/>
                    </a:ext>
                  </a:extLst>
                </a:gridCol>
                <a:gridCol w="1281642">
                  <a:extLst>
                    <a:ext uri="{9D8B030D-6E8A-4147-A177-3AD203B41FA5}">
                      <a16:colId xmlns:a16="http://schemas.microsoft.com/office/drawing/2014/main" val="333536288"/>
                    </a:ext>
                  </a:extLst>
                </a:gridCol>
                <a:gridCol w="1281642">
                  <a:extLst>
                    <a:ext uri="{9D8B030D-6E8A-4147-A177-3AD203B41FA5}">
                      <a16:colId xmlns:a16="http://schemas.microsoft.com/office/drawing/2014/main" val="401755714"/>
                    </a:ext>
                  </a:extLst>
                </a:gridCol>
                <a:gridCol w="1281642">
                  <a:extLst>
                    <a:ext uri="{9D8B030D-6E8A-4147-A177-3AD203B41FA5}">
                      <a16:colId xmlns:a16="http://schemas.microsoft.com/office/drawing/2014/main" val="968793196"/>
                    </a:ext>
                  </a:extLst>
                </a:gridCol>
                <a:gridCol w="1281642">
                  <a:extLst>
                    <a:ext uri="{9D8B030D-6E8A-4147-A177-3AD203B41FA5}">
                      <a16:colId xmlns:a16="http://schemas.microsoft.com/office/drawing/2014/main" val="289984332"/>
                    </a:ext>
                  </a:extLst>
                </a:gridCol>
              </a:tblGrid>
              <a:tr h="540000">
                <a:tc>
                  <a:txBody>
                    <a:bodyPr/>
                    <a:lstStyle/>
                    <a:p>
                      <a:pPr algn="ctr" fontAlgn="b"/>
                      <a:r>
                        <a:rPr lang="en-NZ" sz="1100" b="1" i="0" u="none" strike="noStrike" dirty="0">
                          <a:solidFill>
                            <a:srgbClr val="000000"/>
                          </a:solidFill>
                          <a:effectLst/>
                          <a:latin typeface="+mj-lt"/>
                        </a:rPr>
                        <a:t>70%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83%</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65%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endParaRPr lang="en-NZ" sz="1100" b="1" i="0" u="none" strike="noStrike" dirty="0">
                        <a:solidFill>
                          <a:srgbClr val="000000"/>
                        </a:solidFill>
                        <a:effectLst/>
                        <a:latin typeface="+mj-lt"/>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81%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79%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82%</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b"/>
                      <a:r>
                        <a:rPr lang="en-NZ" sz="1100" b="1" i="0" u="none" strike="noStrike" dirty="0">
                          <a:solidFill>
                            <a:srgbClr val="000000"/>
                          </a:solidFill>
                          <a:effectLst/>
                          <a:latin typeface="+mj-lt"/>
                        </a:rPr>
                        <a:t>80%</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168814"/>
                  </a:ext>
                </a:extLst>
              </a:tr>
            </a:tbl>
          </a:graphicData>
        </a:graphic>
      </p:graphicFrame>
      <p:sp>
        <p:nvSpPr>
          <p:cNvPr id="15" name="TextBox 14">
            <a:extLst>
              <a:ext uri="{FF2B5EF4-FFF2-40B4-BE49-F238E27FC236}">
                <a16:creationId xmlns:a16="http://schemas.microsoft.com/office/drawing/2014/main" id="{F9E389D7-5498-C848-583A-6AD43F9A3A7D}"/>
              </a:ext>
            </a:extLst>
          </p:cNvPr>
          <p:cNvSpPr txBox="1"/>
          <p:nvPr/>
        </p:nvSpPr>
        <p:spPr>
          <a:xfrm>
            <a:off x="614800" y="2275970"/>
            <a:ext cx="3268565" cy="246221"/>
          </a:xfrm>
          <a:prstGeom prst="rect">
            <a:avLst/>
          </a:prstGeom>
          <a:noFill/>
        </p:spPr>
        <p:txBody>
          <a:bodyPr wrap="square">
            <a:spAutoFit/>
          </a:bodyPr>
          <a:lstStyle/>
          <a:p>
            <a:r>
              <a:rPr lang="en-NZ" sz="1000" i="1" dirty="0"/>
              <a:t>Net well (extremely / very well / somewhat)</a:t>
            </a:r>
          </a:p>
        </p:txBody>
      </p:sp>
      <p:sp>
        <p:nvSpPr>
          <p:cNvPr id="17" name="TextBox 16">
            <a:extLst>
              <a:ext uri="{FF2B5EF4-FFF2-40B4-BE49-F238E27FC236}">
                <a16:creationId xmlns:a16="http://schemas.microsoft.com/office/drawing/2014/main" id="{9B789FE8-60A4-B666-6DE3-306E9F4D493C}"/>
              </a:ext>
            </a:extLst>
          </p:cNvPr>
          <p:cNvSpPr txBox="1"/>
          <p:nvPr/>
        </p:nvSpPr>
        <p:spPr>
          <a:xfrm>
            <a:off x="6903529" y="2257810"/>
            <a:ext cx="3268565" cy="246221"/>
          </a:xfrm>
          <a:prstGeom prst="rect">
            <a:avLst/>
          </a:prstGeom>
          <a:noFill/>
        </p:spPr>
        <p:txBody>
          <a:bodyPr wrap="square">
            <a:spAutoFit/>
          </a:bodyPr>
          <a:lstStyle/>
          <a:p>
            <a:r>
              <a:rPr lang="en-NZ" sz="1000" i="1" dirty="0"/>
              <a:t>Net well (extremely / very well / somewhat)</a:t>
            </a:r>
          </a:p>
        </p:txBody>
      </p:sp>
    </p:spTree>
    <p:extLst>
      <p:ext uri="{BB962C8B-B14F-4D97-AF65-F5344CB8AC3E}">
        <p14:creationId xmlns:p14="http://schemas.microsoft.com/office/powerpoint/2010/main" val="2636958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25162A3-F507-4DDF-A8BD-D62EBCB80E97}"/>
              </a:ext>
            </a:extLst>
          </p:cNvPr>
          <p:cNvSpPr/>
          <p:nvPr/>
        </p:nvSpPr>
        <p:spPr>
          <a:xfrm>
            <a:off x="1814335" y="0"/>
            <a:ext cx="3204000" cy="6858000"/>
          </a:xfrm>
          <a:prstGeom prst="rect">
            <a:avLst/>
          </a:prstGeom>
          <a:solidFill>
            <a:srgbClr val="52B8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8" name="Rectangle 7">
            <a:extLst>
              <a:ext uri="{FF2B5EF4-FFF2-40B4-BE49-F238E27FC236}">
                <a16:creationId xmlns:a16="http://schemas.microsoft.com/office/drawing/2014/main" id="{CB6C59D5-5A18-4243-931A-FD12B0430656}"/>
              </a:ext>
            </a:extLst>
          </p:cNvPr>
          <p:cNvSpPr/>
          <p:nvPr/>
        </p:nvSpPr>
        <p:spPr>
          <a:xfrm>
            <a:off x="0" y="0"/>
            <a:ext cx="170296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12" name="TextBox 11">
            <a:extLst>
              <a:ext uri="{FF2B5EF4-FFF2-40B4-BE49-F238E27FC236}">
                <a16:creationId xmlns:a16="http://schemas.microsoft.com/office/drawing/2014/main" id="{FC6E7DBB-4BFD-4217-BC0C-57D874DA2A07}"/>
              </a:ext>
            </a:extLst>
          </p:cNvPr>
          <p:cNvSpPr txBox="1"/>
          <p:nvPr/>
        </p:nvSpPr>
        <p:spPr>
          <a:xfrm>
            <a:off x="40296" y="146112"/>
            <a:ext cx="1639175" cy="837024"/>
          </a:xfrm>
          <a:prstGeom prst="rect">
            <a:avLst/>
          </a:prstGeom>
          <a:noFill/>
        </p:spPr>
        <p:txBody>
          <a:bodyPr wrap="square" rtlCol="0">
            <a:spAutoFit/>
          </a:bodyPr>
          <a:lstStyle/>
          <a:p>
            <a:pPr algn="ctr">
              <a:lnSpc>
                <a:spcPct val="80000"/>
              </a:lnSpc>
            </a:pPr>
            <a:r>
              <a:rPr lang="en-NZ" sz="4000" b="1" dirty="0">
                <a:solidFill>
                  <a:schemeClr val="bg1">
                    <a:lumMod val="95000"/>
                  </a:schemeClr>
                </a:solidFill>
                <a:latin typeface="Arial Black" panose="020B0A04020102020204" pitchFamily="34" charset="0"/>
                <a:cs typeface="Arial" panose="020B0604020202020204" pitchFamily="34" charset="0"/>
              </a:rPr>
              <a:t>KEY </a:t>
            </a:r>
            <a:r>
              <a:rPr lang="en-NZ" b="1" dirty="0">
                <a:solidFill>
                  <a:schemeClr val="bg1">
                    <a:lumMod val="95000"/>
                  </a:schemeClr>
                </a:solidFill>
                <a:latin typeface="Arial Black" panose="020B0A04020102020204" pitchFamily="34" charset="0"/>
                <a:cs typeface="Arial" panose="020B0604020202020204" pitchFamily="34" charset="0"/>
              </a:rPr>
              <a:t>RESULTS</a:t>
            </a:r>
            <a:endParaRPr lang="en-NZ" sz="1600" b="1" dirty="0">
              <a:solidFill>
                <a:schemeClr val="bg1">
                  <a:lumMod val="95000"/>
                </a:schemeClr>
              </a:solidFill>
              <a:latin typeface="Arial Black" panose="020B0A040201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C52E8580-A4B7-4A5A-90C9-F5C9669FABBB}"/>
              </a:ext>
            </a:extLst>
          </p:cNvPr>
          <p:cNvSpPr/>
          <p:nvPr/>
        </p:nvSpPr>
        <p:spPr>
          <a:xfrm>
            <a:off x="1927851" y="52690"/>
            <a:ext cx="2976971" cy="646331"/>
          </a:xfrm>
          <a:prstGeom prst="rect">
            <a:avLst/>
          </a:prstGeom>
        </p:spPr>
        <p:txBody>
          <a:bodyPr wrap="square">
            <a:spAutoFit/>
          </a:bodyPr>
          <a:lstStyle/>
          <a:p>
            <a:pPr algn="ctr">
              <a:lnSpc>
                <a:spcPct val="100000"/>
              </a:lnSpc>
            </a:pPr>
            <a:r>
              <a:rPr lang="en-NZ" b="1" dirty="0">
                <a:solidFill>
                  <a:schemeClr val="bg1"/>
                </a:solidFill>
                <a:cs typeface="Arial" panose="020B0604020202020204" pitchFamily="34" charset="0"/>
              </a:rPr>
              <a:t>Fulfilling the Film Commission’s role</a:t>
            </a:r>
          </a:p>
        </p:txBody>
      </p:sp>
      <p:sp>
        <p:nvSpPr>
          <p:cNvPr id="14" name="Rectangle 13">
            <a:extLst>
              <a:ext uri="{FF2B5EF4-FFF2-40B4-BE49-F238E27FC236}">
                <a16:creationId xmlns:a16="http://schemas.microsoft.com/office/drawing/2014/main" id="{CD40C0D2-DDB7-82B9-FC0B-482ACDB2DD8E}"/>
              </a:ext>
            </a:extLst>
          </p:cNvPr>
          <p:cNvSpPr/>
          <p:nvPr/>
        </p:nvSpPr>
        <p:spPr>
          <a:xfrm>
            <a:off x="5124645" y="0"/>
            <a:ext cx="7067355"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dirty="0"/>
          </a:p>
        </p:txBody>
      </p:sp>
      <p:sp>
        <p:nvSpPr>
          <p:cNvPr id="22" name="Rectangle 21">
            <a:extLst>
              <a:ext uri="{FF2B5EF4-FFF2-40B4-BE49-F238E27FC236}">
                <a16:creationId xmlns:a16="http://schemas.microsoft.com/office/drawing/2014/main" id="{22195229-D027-AEAF-3D0E-E2EB9D7004F6}"/>
              </a:ext>
            </a:extLst>
          </p:cNvPr>
          <p:cNvSpPr/>
          <p:nvPr/>
        </p:nvSpPr>
        <p:spPr>
          <a:xfrm>
            <a:off x="5160062" y="166990"/>
            <a:ext cx="6976360" cy="369332"/>
          </a:xfrm>
          <a:prstGeom prst="rect">
            <a:avLst/>
          </a:prstGeom>
        </p:spPr>
        <p:txBody>
          <a:bodyPr wrap="square">
            <a:spAutoFit/>
          </a:bodyPr>
          <a:lstStyle/>
          <a:p>
            <a:pPr>
              <a:lnSpc>
                <a:spcPct val="100000"/>
              </a:lnSpc>
            </a:pPr>
            <a:r>
              <a:rPr lang="en-NZ" b="1" dirty="0">
                <a:solidFill>
                  <a:schemeClr val="bg1"/>
                </a:solidFill>
                <a:cs typeface="Arial" panose="020B0604020202020204" pitchFamily="34" charset="0"/>
              </a:rPr>
              <a:t>Experience of, and interaction with, the Film Commission</a:t>
            </a:r>
          </a:p>
        </p:txBody>
      </p:sp>
      <p:sp>
        <p:nvSpPr>
          <p:cNvPr id="15" name="Rectangle 14">
            <a:extLst>
              <a:ext uri="{FF2B5EF4-FFF2-40B4-BE49-F238E27FC236}">
                <a16:creationId xmlns:a16="http://schemas.microsoft.com/office/drawing/2014/main" id="{8FF9BA7F-0EF2-B4A8-954C-BEF9580A9125}"/>
              </a:ext>
            </a:extLst>
          </p:cNvPr>
          <p:cNvSpPr/>
          <p:nvPr/>
        </p:nvSpPr>
        <p:spPr>
          <a:xfrm>
            <a:off x="1769723" y="743432"/>
            <a:ext cx="3276000" cy="1465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7" name="Rectangle 16">
            <a:extLst>
              <a:ext uri="{FF2B5EF4-FFF2-40B4-BE49-F238E27FC236}">
                <a16:creationId xmlns:a16="http://schemas.microsoft.com/office/drawing/2014/main" id="{2E93135D-364E-258A-BC21-ACA1A43F9BCA}"/>
              </a:ext>
            </a:extLst>
          </p:cNvPr>
          <p:cNvSpPr/>
          <p:nvPr/>
        </p:nvSpPr>
        <p:spPr>
          <a:xfrm>
            <a:off x="5073111" y="752767"/>
            <a:ext cx="7118889" cy="885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TextBox 4">
            <a:extLst>
              <a:ext uri="{FF2B5EF4-FFF2-40B4-BE49-F238E27FC236}">
                <a16:creationId xmlns:a16="http://schemas.microsoft.com/office/drawing/2014/main" id="{E1F70369-FAC6-42A4-3060-D0CC6273CA69}"/>
              </a:ext>
            </a:extLst>
          </p:cNvPr>
          <p:cNvSpPr txBox="1"/>
          <p:nvPr/>
        </p:nvSpPr>
        <p:spPr>
          <a:xfrm>
            <a:off x="5187851" y="812061"/>
            <a:ext cx="6847157" cy="738664"/>
          </a:xfrm>
          <a:prstGeom prst="rect">
            <a:avLst/>
          </a:prstGeom>
          <a:noFill/>
        </p:spPr>
        <p:txBody>
          <a:bodyPr wrap="square" rtlCol="0">
            <a:spAutoFit/>
          </a:bodyPr>
          <a:lstStyle/>
          <a:p>
            <a:r>
              <a:rPr lang="en-GB" sz="1400" dirty="0">
                <a:solidFill>
                  <a:schemeClr val="tx1">
                    <a:lumMod val="65000"/>
                    <a:lumOff val="35000"/>
                  </a:schemeClr>
                </a:solidFill>
                <a:cs typeface="Arial" panose="020B0604020202020204" pitchFamily="34" charset="0"/>
              </a:rPr>
              <a:t>Two thirds of stakeholders are satisfied with the interactions they have with people at the Film Commission. In contrast only 50% of stakeholders are satisfied with the support from NZFC at a more general level.</a:t>
            </a:r>
          </a:p>
        </p:txBody>
      </p:sp>
      <p:pic>
        <p:nvPicPr>
          <p:cNvPr id="18" name="Picture 17" descr="A logo for a film commission&#10;&#10;Description automatically generated">
            <a:extLst>
              <a:ext uri="{FF2B5EF4-FFF2-40B4-BE49-F238E27FC236}">
                <a16:creationId xmlns:a16="http://schemas.microsoft.com/office/drawing/2014/main" id="{56AA1BAA-716A-1543-7D32-A1376A82E42D}"/>
              </a:ext>
            </a:extLst>
          </p:cNvPr>
          <p:cNvPicPr>
            <a:picLocks noChangeAspect="1"/>
          </p:cNvPicPr>
          <p:nvPr/>
        </p:nvPicPr>
        <p:blipFill rotWithShape="1">
          <a:blip r:embed="rId2">
            <a:clrChange>
              <a:clrFrom>
                <a:srgbClr val="040001"/>
              </a:clrFrom>
              <a:clrTo>
                <a:srgbClr val="040001">
                  <a:alpha val="0"/>
                </a:srgbClr>
              </a:clrTo>
            </a:clrChange>
            <a:extLst>
              <a:ext uri="{28A0092B-C50C-407E-A947-70E740481C1C}">
                <a14:useLocalDpi xmlns:a14="http://schemas.microsoft.com/office/drawing/2010/main" val="0"/>
              </a:ext>
            </a:extLst>
          </a:blip>
          <a:srcRect l="32453" t="10816" r="32840" b="10628"/>
          <a:stretch/>
        </p:blipFill>
        <p:spPr>
          <a:xfrm>
            <a:off x="177020" y="4934310"/>
            <a:ext cx="1348925" cy="1709733"/>
          </a:xfrm>
          <a:prstGeom prst="rect">
            <a:avLst/>
          </a:prstGeom>
        </p:spPr>
      </p:pic>
      <p:graphicFrame>
        <p:nvGraphicFramePr>
          <p:cNvPr id="11" name="Chart 10">
            <a:extLst>
              <a:ext uri="{FF2B5EF4-FFF2-40B4-BE49-F238E27FC236}">
                <a16:creationId xmlns:a16="http://schemas.microsoft.com/office/drawing/2014/main" id="{57C4C71E-85B7-15B7-6B98-C2B5E47DF2E9}"/>
              </a:ext>
            </a:extLst>
          </p:cNvPr>
          <p:cNvGraphicFramePr/>
          <p:nvPr>
            <p:extLst>
              <p:ext uri="{D42A27DB-BD31-4B8C-83A1-F6EECF244321}">
                <p14:modId xmlns:p14="http://schemas.microsoft.com/office/powerpoint/2010/main" val="3906886743"/>
              </p:ext>
            </p:extLst>
          </p:nvPr>
        </p:nvGraphicFramePr>
        <p:xfrm>
          <a:off x="1619308" y="2300988"/>
          <a:ext cx="3540754" cy="2587922"/>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a:extLst>
              <a:ext uri="{FF2B5EF4-FFF2-40B4-BE49-F238E27FC236}">
                <a16:creationId xmlns:a16="http://schemas.microsoft.com/office/drawing/2014/main" id="{CB8F8599-7BEC-E01C-5D02-A9804D8681A3}"/>
              </a:ext>
            </a:extLst>
          </p:cNvPr>
          <p:cNvSpPr txBox="1"/>
          <p:nvPr/>
        </p:nvSpPr>
        <p:spPr>
          <a:xfrm>
            <a:off x="2865220" y="3196886"/>
            <a:ext cx="1048929" cy="523220"/>
          </a:xfrm>
          <a:prstGeom prst="rect">
            <a:avLst/>
          </a:prstGeom>
          <a:noFill/>
        </p:spPr>
        <p:txBody>
          <a:bodyPr wrap="square" rtlCol="0">
            <a:spAutoFit/>
          </a:bodyPr>
          <a:lstStyle/>
          <a:p>
            <a:pPr algn="ctr"/>
            <a:r>
              <a:rPr lang="en-NZ" sz="2800" b="1" dirty="0">
                <a:solidFill>
                  <a:schemeClr val="bg1"/>
                </a:solidFill>
              </a:rPr>
              <a:t>74%</a:t>
            </a:r>
          </a:p>
        </p:txBody>
      </p:sp>
      <p:graphicFrame>
        <p:nvGraphicFramePr>
          <p:cNvPr id="27" name="Chart 26">
            <a:extLst>
              <a:ext uri="{FF2B5EF4-FFF2-40B4-BE49-F238E27FC236}">
                <a16:creationId xmlns:a16="http://schemas.microsoft.com/office/drawing/2014/main" id="{F3E19D35-B35B-5289-A708-62A0B155C94B}"/>
              </a:ext>
            </a:extLst>
          </p:cNvPr>
          <p:cNvGraphicFramePr/>
          <p:nvPr>
            <p:extLst>
              <p:ext uri="{D42A27DB-BD31-4B8C-83A1-F6EECF244321}">
                <p14:modId xmlns:p14="http://schemas.microsoft.com/office/powerpoint/2010/main" val="1659572543"/>
              </p:ext>
            </p:extLst>
          </p:nvPr>
        </p:nvGraphicFramePr>
        <p:xfrm>
          <a:off x="1647097" y="4597746"/>
          <a:ext cx="3540754" cy="2587922"/>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0985BC73-701F-70FE-CFF8-09D9A42B18C6}"/>
              </a:ext>
            </a:extLst>
          </p:cNvPr>
          <p:cNvSpPr txBox="1"/>
          <p:nvPr/>
        </p:nvSpPr>
        <p:spPr>
          <a:xfrm>
            <a:off x="2893009" y="5493644"/>
            <a:ext cx="1048929" cy="523220"/>
          </a:xfrm>
          <a:prstGeom prst="rect">
            <a:avLst/>
          </a:prstGeom>
          <a:noFill/>
        </p:spPr>
        <p:txBody>
          <a:bodyPr wrap="square" rtlCol="0">
            <a:spAutoFit/>
          </a:bodyPr>
          <a:lstStyle/>
          <a:p>
            <a:pPr algn="ctr"/>
            <a:r>
              <a:rPr lang="en-NZ" sz="2800" b="1" dirty="0">
                <a:solidFill>
                  <a:schemeClr val="bg1"/>
                </a:solidFill>
              </a:rPr>
              <a:t>80%</a:t>
            </a:r>
          </a:p>
        </p:txBody>
      </p:sp>
      <p:sp>
        <p:nvSpPr>
          <p:cNvPr id="4" name="TextBox 3">
            <a:extLst>
              <a:ext uri="{FF2B5EF4-FFF2-40B4-BE49-F238E27FC236}">
                <a16:creationId xmlns:a16="http://schemas.microsoft.com/office/drawing/2014/main" id="{0078ED5C-2245-4490-64A2-87694F2C25EE}"/>
              </a:ext>
            </a:extLst>
          </p:cNvPr>
          <p:cNvSpPr txBox="1"/>
          <p:nvPr/>
        </p:nvSpPr>
        <p:spPr>
          <a:xfrm>
            <a:off x="1927851" y="3649146"/>
            <a:ext cx="3054516" cy="830997"/>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200" u="none" strike="noStrike" kern="1200" dirty="0">
                <a:solidFill>
                  <a:schemeClr val="bg1"/>
                </a:solidFill>
                <a:effectLst/>
                <a:latin typeface="+mn-lt"/>
                <a:ea typeface="+mn-ea"/>
                <a:cs typeface="+mn-cs"/>
              </a:rPr>
              <a:t>of stakeholders think the Film Commission is doing well (extremely, very, or somewhat) at supporting and growing a diverse range of domestic stories</a:t>
            </a:r>
          </a:p>
        </p:txBody>
      </p:sp>
      <p:sp>
        <p:nvSpPr>
          <p:cNvPr id="32" name="TextBox 31">
            <a:extLst>
              <a:ext uri="{FF2B5EF4-FFF2-40B4-BE49-F238E27FC236}">
                <a16:creationId xmlns:a16="http://schemas.microsoft.com/office/drawing/2014/main" id="{781AC8DB-6686-E98A-0EF0-EFC43E472C67}"/>
              </a:ext>
            </a:extLst>
          </p:cNvPr>
          <p:cNvSpPr txBox="1"/>
          <p:nvPr/>
        </p:nvSpPr>
        <p:spPr>
          <a:xfrm>
            <a:off x="1940213" y="5965864"/>
            <a:ext cx="3078122" cy="830997"/>
          </a:xfrm>
          <a:prstGeom prst="rect">
            <a:avLst/>
          </a:prstGeom>
          <a:noFill/>
        </p:spPr>
        <p:txBody>
          <a:bodyPr wrap="square">
            <a:spAutoFit/>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NZ" sz="1200" dirty="0">
                <a:solidFill>
                  <a:schemeClr val="bg1"/>
                </a:solidFill>
              </a:rPr>
              <a:t>o</a:t>
            </a:r>
            <a:r>
              <a:rPr lang="en-NZ" sz="1200" u="none" strike="noStrike" kern="1200" dirty="0">
                <a:solidFill>
                  <a:schemeClr val="bg1"/>
                </a:solidFill>
                <a:effectLst/>
                <a:latin typeface="+mn-lt"/>
                <a:ea typeface="+mn-ea"/>
                <a:cs typeface="+mn-cs"/>
              </a:rPr>
              <a:t>f stakeholders think the Film Commission is doing well (extremely, very, or somewhat) at </a:t>
            </a:r>
            <a:r>
              <a:rPr lang="en-GB" sz="1200" u="none" strike="noStrike" kern="1200" dirty="0">
                <a:solidFill>
                  <a:schemeClr val="bg1"/>
                </a:solidFill>
                <a:effectLst/>
                <a:latin typeface="+mn-lt"/>
                <a:ea typeface="+mn-ea"/>
                <a:cs typeface="+mn-cs"/>
              </a:rPr>
              <a:t>attracting international productions to tell their stories here</a:t>
            </a:r>
            <a:endParaRPr lang="en-NZ" sz="1200" u="none" strike="noStrike" kern="1200" dirty="0">
              <a:solidFill>
                <a:schemeClr val="bg1"/>
              </a:solidFill>
              <a:effectLst/>
              <a:latin typeface="+mn-lt"/>
              <a:ea typeface="+mn-ea"/>
              <a:cs typeface="+mn-cs"/>
            </a:endParaRPr>
          </a:p>
        </p:txBody>
      </p:sp>
      <p:sp>
        <p:nvSpPr>
          <p:cNvPr id="33" name="TextBox 32">
            <a:extLst>
              <a:ext uri="{FF2B5EF4-FFF2-40B4-BE49-F238E27FC236}">
                <a16:creationId xmlns:a16="http://schemas.microsoft.com/office/drawing/2014/main" id="{7C784573-B449-69C2-861C-230D5AB3C98C}"/>
              </a:ext>
            </a:extLst>
          </p:cNvPr>
          <p:cNvSpPr txBox="1"/>
          <p:nvPr/>
        </p:nvSpPr>
        <p:spPr>
          <a:xfrm>
            <a:off x="1797111" y="823667"/>
            <a:ext cx="3233389" cy="1200329"/>
          </a:xfrm>
          <a:prstGeom prst="rect">
            <a:avLst/>
          </a:prstGeom>
          <a:noFill/>
        </p:spPr>
        <p:txBody>
          <a:bodyPr wrap="square" rtlCol="0">
            <a:spAutoFit/>
          </a:bodyPr>
          <a:lstStyle/>
          <a:p>
            <a:pPr algn="ctr"/>
            <a:r>
              <a:rPr lang="en-NZ" sz="1200" dirty="0">
                <a:solidFill>
                  <a:schemeClr val="tx1">
                    <a:lumMod val="65000"/>
                    <a:lumOff val="35000"/>
                  </a:schemeClr>
                </a:solidFill>
                <a:cs typeface="Arial" panose="020B0604020202020204" pitchFamily="34" charset="0"/>
              </a:rPr>
              <a:t>The majority of stakeholders think the Film Commission is performing its roles well. However, almost all stakeholders believe there is room for improvement, as relatively few think the Commission is performing its roles extremely well.</a:t>
            </a:r>
          </a:p>
        </p:txBody>
      </p:sp>
      <p:graphicFrame>
        <p:nvGraphicFramePr>
          <p:cNvPr id="36" name="Chart 35">
            <a:extLst>
              <a:ext uri="{FF2B5EF4-FFF2-40B4-BE49-F238E27FC236}">
                <a16:creationId xmlns:a16="http://schemas.microsoft.com/office/drawing/2014/main" id="{9B5A0E0B-FEC3-6D64-CA1D-A6E6F5A79F22}"/>
              </a:ext>
            </a:extLst>
          </p:cNvPr>
          <p:cNvGraphicFramePr/>
          <p:nvPr>
            <p:extLst>
              <p:ext uri="{D42A27DB-BD31-4B8C-83A1-F6EECF244321}">
                <p14:modId xmlns:p14="http://schemas.microsoft.com/office/powerpoint/2010/main" val="1437176434"/>
              </p:ext>
            </p:extLst>
          </p:nvPr>
        </p:nvGraphicFramePr>
        <p:xfrm>
          <a:off x="5264546" y="1742754"/>
          <a:ext cx="6645275" cy="2700731"/>
        </p:xfrm>
        <a:graphic>
          <a:graphicData uri="http://schemas.openxmlformats.org/drawingml/2006/chart">
            <c:chart xmlns:c="http://schemas.openxmlformats.org/drawingml/2006/chart" xmlns:r="http://schemas.openxmlformats.org/officeDocument/2006/relationships" r:id="rId5"/>
          </a:graphicData>
        </a:graphic>
      </p:graphicFrame>
      <p:sp>
        <p:nvSpPr>
          <p:cNvPr id="38" name="Rectangle 37">
            <a:extLst>
              <a:ext uri="{FF2B5EF4-FFF2-40B4-BE49-F238E27FC236}">
                <a16:creationId xmlns:a16="http://schemas.microsoft.com/office/drawing/2014/main" id="{36923758-1470-26F2-341D-F02BA705B9C2}"/>
              </a:ext>
            </a:extLst>
          </p:cNvPr>
          <p:cNvSpPr/>
          <p:nvPr/>
        </p:nvSpPr>
        <p:spPr>
          <a:xfrm>
            <a:off x="5073111" y="4595244"/>
            <a:ext cx="7118889" cy="18227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7" name="TextBox 36">
            <a:extLst>
              <a:ext uri="{FF2B5EF4-FFF2-40B4-BE49-F238E27FC236}">
                <a16:creationId xmlns:a16="http://schemas.microsoft.com/office/drawing/2014/main" id="{4D427D41-FD3E-DE3C-461C-6687E96D38AE}"/>
              </a:ext>
            </a:extLst>
          </p:cNvPr>
          <p:cNvSpPr txBox="1"/>
          <p:nvPr/>
        </p:nvSpPr>
        <p:spPr>
          <a:xfrm>
            <a:off x="5187851" y="4797266"/>
            <a:ext cx="6847157" cy="1384995"/>
          </a:xfrm>
          <a:prstGeom prst="rect">
            <a:avLst/>
          </a:prstGeom>
          <a:noFill/>
        </p:spPr>
        <p:txBody>
          <a:bodyPr wrap="square" rtlCol="0">
            <a:spAutoFit/>
          </a:bodyPr>
          <a:lstStyle/>
          <a:p>
            <a:r>
              <a:rPr lang="en-GB" sz="1400" dirty="0">
                <a:solidFill>
                  <a:schemeClr val="tx1">
                    <a:lumMod val="65000"/>
                    <a:lumOff val="35000"/>
                  </a:schemeClr>
                </a:solidFill>
                <a:cs typeface="Arial" panose="020B0604020202020204" pitchFamily="34" charset="0"/>
              </a:rPr>
              <a:t>The level of support provided by the commission featured at the top of the list of what the NZFC is doing well, and at the top of the list of what the agency needs to improve on. The survey comments highlight that the people stakeholders deal with feel supportive and passionate. On the improvement side, comments point to more systemic issues that leave stakeholders feeling unsupported (for example a lack of resource within NZFC teams, funding structures, or systems and processes).</a:t>
            </a:r>
          </a:p>
        </p:txBody>
      </p:sp>
    </p:spTree>
    <p:extLst>
      <p:ext uri="{BB962C8B-B14F-4D97-AF65-F5344CB8AC3E}">
        <p14:creationId xmlns:p14="http://schemas.microsoft.com/office/powerpoint/2010/main" val="3695143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99C9-FAD3-4ABF-8238-E027F0628B8B}"/>
              </a:ext>
            </a:extLst>
          </p:cNvPr>
          <p:cNvSpPr>
            <a:spLocks noGrp="1"/>
          </p:cNvSpPr>
          <p:nvPr>
            <p:ph type="title"/>
          </p:nvPr>
        </p:nvSpPr>
        <p:spPr/>
        <p:txBody>
          <a:bodyPr anchor="ctr">
            <a:normAutofit/>
          </a:bodyPr>
          <a:lstStyle/>
          <a:p>
            <a:r>
              <a:rPr lang="en-NZ" sz="1600" dirty="0"/>
              <a:t>Those who have not applied for funding are more likely to be satisfied with their interactions with the Film Commission overall, including the people they have been dealing with. Interestingly they are also more likely to be satisfied with their experience of the development and funding team.</a:t>
            </a:r>
          </a:p>
        </p:txBody>
      </p:sp>
      <p:sp>
        <p:nvSpPr>
          <p:cNvPr id="33" name="TextBox 32">
            <a:extLst>
              <a:ext uri="{FF2B5EF4-FFF2-40B4-BE49-F238E27FC236}">
                <a16:creationId xmlns:a16="http://schemas.microsoft.com/office/drawing/2014/main" id="{C9A8D04D-5486-AF38-0EAE-1EE5A5EDE586}"/>
              </a:ext>
            </a:extLst>
          </p:cNvPr>
          <p:cNvSpPr txBox="1"/>
          <p:nvPr/>
        </p:nvSpPr>
        <p:spPr>
          <a:xfrm>
            <a:off x="141027" y="1182015"/>
            <a:ext cx="11479473" cy="276999"/>
          </a:xfrm>
          <a:prstGeom prst="rect">
            <a:avLst/>
          </a:prstGeom>
          <a:noFill/>
        </p:spPr>
        <p:txBody>
          <a:bodyPr wrap="square">
            <a:spAutoFit/>
          </a:bodyPr>
          <a:lstStyle/>
          <a:p>
            <a:r>
              <a:rPr lang="en-NZ" sz="1200" i="1" dirty="0"/>
              <a:t>Q. </a:t>
            </a:r>
            <a:r>
              <a:rPr lang="en-GB" sz="1200" i="1" dirty="0"/>
              <a:t>Thinking about your dealings with specific teams, how satisfied are you with …</a:t>
            </a:r>
            <a:endParaRPr lang="en-NZ" sz="1200" i="1" dirty="0"/>
          </a:p>
        </p:txBody>
      </p:sp>
      <p:sp>
        <p:nvSpPr>
          <p:cNvPr id="6" name="Footer Placeholder 3">
            <a:extLst>
              <a:ext uri="{FF2B5EF4-FFF2-40B4-BE49-F238E27FC236}">
                <a16:creationId xmlns:a16="http://schemas.microsoft.com/office/drawing/2014/main" id="{8E8E21AE-34FC-0C0E-70DC-30BE19BA16C5}"/>
              </a:ext>
            </a:extLst>
          </p:cNvPr>
          <p:cNvSpPr>
            <a:spLocks noGrp="1"/>
          </p:cNvSpPr>
          <p:nvPr>
            <p:ph type="ftr" sz="quarter" idx="11"/>
          </p:nvPr>
        </p:nvSpPr>
        <p:spPr>
          <a:xfrm>
            <a:off x="216000" y="6415034"/>
            <a:ext cx="9251850" cy="338554"/>
          </a:xfrm>
        </p:spPr>
        <p:txBody>
          <a:bodyPr/>
          <a:lstStyle/>
          <a:p>
            <a:r>
              <a:rPr lang="en-NZ" dirty="0"/>
              <a:t>Source: </a:t>
            </a:r>
            <a:r>
              <a:rPr lang="en-GB" dirty="0"/>
              <a:t>Q6. Thinking about your dealings with specific teams, how satisfied are you with …</a:t>
            </a:r>
          </a:p>
          <a:p>
            <a:r>
              <a:rPr lang="en-NZ" dirty="0"/>
              <a:t>Sample size: All stakeholders able to provide an opinion. Subgroup base size in brackets below each label. Excludes don’t know / not applicable responses.</a:t>
            </a:r>
          </a:p>
        </p:txBody>
      </p:sp>
      <p:sp>
        <p:nvSpPr>
          <p:cNvPr id="3" name="Rectangle 2">
            <a:extLst>
              <a:ext uri="{FF2B5EF4-FFF2-40B4-BE49-F238E27FC236}">
                <a16:creationId xmlns:a16="http://schemas.microsoft.com/office/drawing/2014/main" id="{D5470E91-8A62-1568-ACCA-060EE43EA2F2}"/>
              </a:ext>
            </a:extLst>
          </p:cNvPr>
          <p:cNvSpPr/>
          <p:nvPr/>
        </p:nvSpPr>
        <p:spPr>
          <a:xfrm>
            <a:off x="292200" y="1758194"/>
            <a:ext cx="3684439" cy="52322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Z"/>
          </a:p>
        </p:txBody>
      </p:sp>
      <p:graphicFrame>
        <p:nvGraphicFramePr>
          <p:cNvPr id="4" name="Chart 3">
            <a:extLst>
              <a:ext uri="{FF2B5EF4-FFF2-40B4-BE49-F238E27FC236}">
                <a16:creationId xmlns:a16="http://schemas.microsoft.com/office/drawing/2014/main" id="{7195291F-AC27-F1CA-ACFE-CD2203BC57F8}"/>
              </a:ext>
            </a:extLst>
          </p:cNvPr>
          <p:cNvGraphicFramePr/>
          <p:nvPr>
            <p:extLst>
              <p:ext uri="{D42A27DB-BD31-4B8C-83A1-F6EECF244321}">
                <p14:modId xmlns:p14="http://schemas.microsoft.com/office/powerpoint/2010/main" val="1360626541"/>
              </p:ext>
            </p:extLst>
          </p:nvPr>
        </p:nvGraphicFramePr>
        <p:xfrm>
          <a:off x="216000" y="2712301"/>
          <a:ext cx="3755925" cy="342603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05C874D3-7BCA-B9A2-EFA5-095C1C9DD830}"/>
              </a:ext>
            </a:extLst>
          </p:cNvPr>
          <p:cNvSpPr txBox="1"/>
          <p:nvPr/>
        </p:nvSpPr>
        <p:spPr>
          <a:xfrm>
            <a:off x="292200" y="2281414"/>
            <a:ext cx="3684439" cy="430887"/>
          </a:xfrm>
          <a:prstGeom prst="rect">
            <a:avLst/>
          </a:prstGeom>
          <a:noFill/>
        </p:spPr>
        <p:txBody>
          <a:bodyPr wrap="square">
            <a:spAutoFit/>
          </a:bodyPr>
          <a:lstStyle/>
          <a:p>
            <a:pPr algn="ctr"/>
            <a:r>
              <a:rPr lang="en-NZ" sz="1050" i="1" dirty="0"/>
              <a:t>% Nett satisfied (satisfied or very satisfied)</a:t>
            </a:r>
            <a:endParaRPr lang="en-GB" sz="1050" i="1" dirty="0"/>
          </a:p>
          <a:p>
            <a:pPr algn="ctr"/>
            <a:endParaRPr lang="en-NZ" sz="1050" i="1" dirty="0"/>
          </a:p>
        </p:txBody>
      </p:sp>
      <p:sp>
        <p:nvSpPr>
          <p:cNvPr id="7" name="TextBox 6">
            <a:extLst>
              <a:ext uri="{FF2B5EF4-FFF2-40B4-BE49-F238E27FC236}">
                <a16:creationId xmlns:a16="http://schemas.microsoft.com/office/drawing/2014/main" id="{80097FF9-8791-E2FB-EFF9-3C8CE40C274B}"/>
              </a:ext>
            </a:extLst>
          </p:cNvPr>
          <p:cNvSpPr txBox="1"/>
          <p:nvPr/>
        </p:nvSpPr>
        <p:spPr>
          <a:xfrm>
            <a:off x="292200" y="1758194"/>
            <a:ext cx="3684439" cy="523220"/>
          </a:xfrm>
          <a:prstGeom prst="rect">
            <a:avLst/>
          </a:prstGeom>
          <a:noFill/>
        </p:spPr>
        <p:txBody>
          <a:bodyPr wrap="square">
            <a:spAutoFit/>
          </a:bodyPr>
          <a:lstStyle/>
          <a:p>
            <a:pPr algn="ctr"/>
            <a:r>
              <a:rPr lang="en-GB" sz="1400" dirty="0">
                <a:solidFill>
                  <a:schemeClr val="bg1"/>
                </a:solidFill>
              </a:rPr>
              <a:t>The support the Film Commission is providing you and/or organisation</a:t>
            </a:r>
            <a:endParaRPr lang="en-NZ" sz="1400" dirty="0">
              <a:solidFill>
                <a:schemeClr val="bg1"/>
              </a:solidFill>
            </a:endParaRPr>
          </a:p>
        </p:txBody>
      </p:sp>
      <p:sp>
        <p:nvSpPr>
          <p:cNvPr id="8" name="Rectangle 7">
            <a:extLst>
              <a:ext uri="{FF2B5EF4-FFF2-40B4-BE49-F238E27FC236}">
                <a16:creationId xmlns:a16="http://schemas.microsoft.com/office/drawing/2014/main" id="{3A22362B-9AC2-4DA1-511D-6F7CA15EC712}"/>
              </a:ext>
            </a:extLst>
          </p:cNvPr>
          <p:cNvSpPr/>
          <p:nvPr/>
        </p:nvSpPr>
        <p:spPr>
          <a:xfrm>
            <a:off x="292200" y="2580594"/>
            <a:ext cx="1751878" cy="32873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APPLIED FOR FUNDING</a:t>
            </a:r>
          </a:p>
        </p:txBody>
      </p:sp>
      <p:sp>
        <p:nvSpPr>
          <p:cNvPr id="9" name="Rectangle 8">
            <a:extLst>
              <a:ext uri="{FF2B5EF4-FFF2-40B4-BE49-F238E27FC236}">
                <a16:creationId xmlns:a16="http://schemas.microsoft.com/office/drawing/2014/main" id="{42AF561F-B91B-0ADE-C577-C8AA3F55DF3D}"/>
              </a:ext>
            </a:extLst>
          </p:cNvPr>
          <p:cNvSpPr/>
          <p:nvPr/>
        </p:nvSpPr>
        <p:spPr>
          <a:xfrm>
            <a:off x="2220047" y="2580594"/>
            <a:ext cx="1751878" cy="32873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FUNDING OUTCOME*</a:t>
            </a:r>
          </a:p>
        </p:txBody>
      </p:sp>
      <p:sp>
        <p:nvSpPr>
          <p:cNvPr id="22" name="Rectangle 21">
            <a:extLst>
              <a:ext uri="{FF2B5EF4-FFF2-40B4-BE49-F238E27FC236}">
                <a16:creationId xmlns:a16="http://schemas.microsoft.com/office/drawing/2014/main" id="{C871C557-7E80-E58B-0C7F-5297BC3A8FB8}"/>
              </a:ext>
            </a:extLst>
          </p:cNvPr>
          <p:cNvSpPr/>
          <p:nvPr/>
        </p:nvSpPr>
        <p:spPr>
          <a:xfrm>
            <a:off x="4166944" y="1758194"/>
            <a:ext cx="3684439" cy="52322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Z"/>
          </a:p>
        </p:txBody>
      </p:sp>
      <p:graphicFrame>
        <p:nvGraphicFramePr>
          <p:cNvPr id="23" name="Chart 22">
            <a:extLst>
              <a:ext uri="{FF2B5EF4-FFF2-40B4-BE49-F238E27FC236}">
                <a16:creationId xmlns:a16="http://schemas.microsoft.com/office/drawing/2014/main" id="{C75DCDDF-2138-8D11-E855-E7042E162D4F}"/>
              </a:ext>
            </a:extLst>
          </p:cNvPr>
          <p:cNvGraphicFramePr/>
          <p:nvPr>
            <p:extLst>
              <p:ext uri="{D42A27DB-BD31-4B8C-83A1-F6EECF244321}">
                <p14:modId xmlns:p14="http://schemas.microsoft.com/office/powerpoint/2010/main" val="400555148"/>
              </p:ext>
            </p:extLst>
          </p:nvPr>
        </p:nvGraphicFramePr>
        <p:xfrm>
          <a:off x="4090744" y="2712301"/>
          <a:ext cx="3755925" cy="3426032"/>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a:extLst>
              <a:ext uri="{FF2B5EF4-FFF2-40B4-BE49-F238E27FC236}">
                <a16:creationId xmlns:a16="http://schemas.microsoft.com/office/drawing/2014/main" id="{54433451-2918-788E-FB7B-607C648FC4A2}"/>
              </a:ext>
            </a:extLst>
          </p:cNvPr>
          <p:cNvSpPr txBox="1"/>
          <p:nvPr/>
        </p:nvSpPr>
        <p:spPr>
          <a:xfrm>
            <a:off x="4166944" y="2281414"/>
            <a:ext cx="3684439" cy="430887"/>
          </a:xfrm>
          <a:prstGeom prst="rect">
            <a:avLst/>
          </a:prstGeom>
          <a:noFill/>
        </p:spPr>
        <p:txBody>
          <a:bodyPr wrap="square">
            <a:spAutoFit/>
          </a:bodyPr>
          <a:lstStyle/>
          <a:p>
            <a:pPr algn="ctr"/>
            <a:r>
              <a:rPr lang="en-NZ" sz="1050" i="1" dirty="0"/>
              <a:t>% Nett satisfied (satisfied or very satisfied)</a:t>
            </a:r>
            <a:endParaRPr lang="en-GB" sz="1050" i="1" dirty="0"/>
          </a:p>
          <a:p>
            <a:pPr algn="ctr"/>
            <a:endParaRPr lang="en-NZ" sz="1050" i="1" dirty="0"/>
          </a:p>
        </p:txBody>
      </p:sp>
      <p:sp>
        <p:nvSpPr>
          <p:cNvPr id="25" name="TextBox 24">
            <a:extLst>
              <a:ext uri="{FF2B5EF4-FFF2-40B4-BE49-F238E27FC236}">
                <a16:creationId xmlns:a16="http://schemas.microsoft.com/office/drawing/2014/main" id="{280A3513-8C11-D94B-F7E0-51250FD64E0D}"/>
              </a:ext>
            </a:extLst>
          </p:cNvPr>
          <p:cNvSpPr txBox="1"/>
          <p:nvPr/>
        </p:nvSpPr>
        <p:spPr>
          <a:xfrm>
            <a:off x="4166944" y="1758194"/>
            <a:ext cx="3684439" cy="523220"/>
          </a:xfrm>
          <a:prstGeom prst="rect">
            <a:avLst/>
          </a:prstGeom>
          <a:noFill/>
        </p:spPr>
        <p:txBody>
          <a:bodyPr wrap="square">
            <a:spAutoFit/>
          </a:bodyPr>
          <a:lstStyle/>
          <a:p>
            <a:pPr algn="ctr"/>
            <a:r>
              <a:rPr lang="en-GB" sz="1400" dirty="0">
                <a:solidFill>
                  <a:schemeClr val="bg1"/>
                </a:solidFill>
              </a:rPr>
              <a:t>Your interactions with the people at the Film Commission</a:t>
            </a:r>
            <a:endParaRPr lang="en-NZ" sz="1400" dirty="0">
              <a:solidFill>
                <a:schemeClr val="bg1"/>
              </a:solidFill>
            </a:endParaRPr>
          </a:p>
        </p:txBody>
      </p:sp>
      <p:sp>
        <p:nvSpPr>
          <p:cNvPr id="26" name="Rectangle 25">
            <a:extLst>
              <a:ext uri="{FF2B5EF4-FFF2-40B4-BE49-F238E27FC236}">
                <a16:creationId xmlns:a16="http://schemas.microsoft.com/office/drawing/2014/main" id="{D731FD84-E2CA-5074-9BFB-84029B696BCB}"/>
              </a:ext>
            </a:extLst>
          </p:cNvPr>
          <p:cNvSpPr/>
          <p:nvPr/>
        </p:nvSpPr>
        <p:spPr>
          <a:xfrm>
            <a:off x="4166944" y="2580594"/>
            <a:ext cx="1751878" cy="32873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APPLIED FOR FUNDING</a:t>
            </a:r>
          </a:p>
        </p:txBody>
      </p:sp>
      <p:sp>
        <p:nvSpPr>
          <p:cNvPr id="27" name="Rectangle 26">
            <a:extLst>
              <a:ext uri="{FF2B5EF4-FFF2-40B4-BE49-F238E27FC236}">
                <a16:creationId xmlns:a16="http://schemas.microsoft.com/office/drawing/2014/main" id="{F46177DE-C17B-BF2C-BDEC-2973EF06A461}"/>
              </a:ext>
            </a:extLst>
          </p:cNvPr>
          <p:cNvSpPr/>
          <p:nvPr/>
        </p:nvSpPr>
        <p:spPr>
          <a:xfrm>
            <a:off x="6094791" y="2580594"/>
            <a:ext cx="1751878" cy="32873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FUNDING OUTCOME*</a:t>
            </a:r>
          </a:p>
        </p:txBody>
      </p:sp>
      <p:sp>
        <p:nvSpPr>
          <p:cNvPr id="28" name="Rectangle 27">
            <a:extLst>
              <a:ext uri="{FF2B5EF4-FFF2-40B4-BE49-F238E27FC236}">
                <a16:creationId xmlns:a16="http://schemas.microsoft.com/office/drawing/2014/main" id="{D905D6A5-3562-EEA7-3A3D-8EAA3450824C}"/>
              </a:ext>
            </a:extLst>
          </p:cNvPr>
          <p:cNvSpPr/>
          <p:nvPr/>
        </p:nvSpPr>
        <p:spPr>
          <a:xfrm>
            <a:off x="8041688" y="1758194"/>
            <a:ext cx="3684439" cy="52322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NZ"/>
          </a:p>
        </p:txBody>
      </p:sp>
      <p:graphicFrame>
        <p:nvGraphicFramePr>
          <p:cNvPr id="29" name="Chart 28">
            <a:extLst>
              <a:ext uri="{FF2B5EF4-FFF2-40B4-BE49-F238E27FC236}">
                <a16:creationId xmlns:a16="http://schemas.microsoft.com/office/drawing/2014/main" id="{7FD38348-87CA-F079-0B3D-EC4B1E5BD021}"/>
              </a:ext>
            </a:extLst>
          </p:cNvPr>
          <p:cNvGraphicFramePr/>
          <p:nvPr>
            <p:extLst>
              <p:ext uri="{D42A27DB-BD31-4B8C-83A1-F6EECF244321}">
                <p14:modId xmlns:p14="http://schemas.microsoft.com/office/powerpoint/2010/main" val="2611859249"/>
              </p:ext>
            </p:extLst>
          </p:nvPr>
        </p:nvGraphicFramePr>
        <p:xfrm>
          <a:off x="7965488" y="2712301"/>
          <a:ext cx="3755925" cy="3426032"/>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a:extLst>
              <a:ext uri="{FF2B5EF4-FFF2-40B4-BE49-F238E27FC236}">
                <a16:creationId xmlns:a16="http://schemas.microsoft.com/office/drawing/2014/main" id="{D777DB9A-99B1-2AB2-8C9B-5AD966F9829C}"/>
              </a:ext>
            </a:extLst>
          </p:cNvPr>
          <p:cNvSpPr txBox="1"/>
          <p:nvPr/>
        </p:nvSpPr>
        <p:spPr>
          <a:xfrm>
            <a:off x="8041688" y="2281414"/>
            <a:ext cx="3684439" cy="430887"/>
          </a:xfrm>
          <a:prstGeom prst="rect">
            <a:avLst/>
          </a:prstGeom>
          <a:noFill/>
        </p:spPr>
        <p:txBody>
          <a:bodyPr wrap="square">
            <a:spAutoFit/>
          </a:bodyPr>
          <a:lstStyle/>
          <a:p>
            <a:pPr algn="ctr"/>
            <a:r>
              <a:rPr lang="en-NZ" sz="1050" i="1" dirty="0"/>
              <a:t>% Nett satisfied (satisfied or very satisfied)</a:t>
            </a:r>
            <a:endParaRPr lang="en-GB" sz="1050" i="1" dirty="0"/>
          </a:p>
          <a:p>
            <a:pPr algn="ctr"/>
            <a:endParaRPr lang="en-NZ" sz="1050" i="1" dirty="0"/>
          </a:p>
        </p:txBody>
      </p:sp>
      <p:sp>
        <p:nvSpPr>
          <p:cNvPr id="31" name="TextBox 30">
            <a:extLst>
              <a:ext uri="{FF2B5EF4-FFF2-40B4-BE49-F238E27FC236}">
                <a16:creationId xmlns:a16="http://schemas.microsoft.com/office/drawing/2014/main" id="{D804A359-1CD9-8A46-C98C-6A23F1153A6B}"/>
              </a:ext>
            </a:extLst>
          </p:cNvPr>
          <p:cNvSpPr txBox="1"/>
          <p:nvPr/>
        </p:nvSpPr>
        <p:spPr>
          <a:xfrm>
            <a:off x="8041688" y="1758194"/>
            <a:ext cx="3684439" cy="523220"/>
          </a:xfrm>
          <a:prstGeom prst="rect">
            <a:avLst/>
          </a:prstGeom>
          <a:noFill/>
        </p:spPr>
        <p:txBody>
          <a:bodyPr wrap="square">
            <a:spAutoFit/>
          </a:bodyPr>
          <a:lstStyle/>
          <a:p>
            <a:pPr algn="ctr"/>
            <a:r>
              <a:rPr lang="en-GB" sz="1400" dirty="0">
                <a:solidFill>
                  <a:schemeClr val="bg1"/>
                </a:solidFill>
              </a:rPr>
              <a:t>Experience with the team responsible for development and production funding</a:t>
            </a:r>
            <a:endParaRPr lang="en-NZ" sz="1400" dirty="0">
              <a:solidFill>
                <a:schemeClr val="bg1"/>
              </a:solidFill>
            </a:endParaRPr>
          </a:p>
        </p:txBody>
      </p:sp>
      <p:sp>
        <p:nvSpPr>
          <p:cNvPr id="32" name="Rectangle 31">
            <a:extLst>
              <a:ext uri="{FF2B5EF4-FFF2-40B4-BE49-F238E27FC236}">
                <a16:creationId xmlns:a16="http://schemas.microsoft.com/office/drawing/2014/main" id="{BEFA9AC8-DF7C-7DFF-E816-0640D4F5C213}"/>
              </a:ext>
            </a:extLst>
          </p:cNvPr>
          <p:cNvSpPr/>
          <p:nvPr/>
        </p:nvSpPr>
        <p:spPr>
          <a:xfrm>
            <a:off x="8041688" y="2580594"/>
            <a:ext cx="1751878" cy="32873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APPLIED FOR FUNDING</a:t>
            </a:r>
          </a:p>
        </p:txBody>
      </p:sp>
      <p:sp>
        <p:nvSpPr>
          <p:cNvPr id="34" name="Rectangle 33">
            <a:extLst>
              <a:ext uri="{FF2B5EF4-FFF2-40B4-BE49-F238E27FC236}">
                <a16:creationId xmlns:a16="http://schemas.microsoft.com/office/drawing/2014/main" id="{798DEA72-4CEC-E01E-24B0-5E051F700D40}"/>
              </a:ext>
            </a:extLst>
          </p:cNvPr>
          <p:cNvSpPr/>
          <p:nvPr/>
        </p:nvSpPr>
        <p:spPr>
          <a:xfrm>
            <a:off x="9969535" y="2580594"/>
            <a:ext cx="1751878" cy="328736"/>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FUNDING OUTCOME*</a:t>
            </a:r>
          </a:p>
        </p:txBody>
      </p:sp>
      <p:cxnSp>
        <p:nvCxnSpPr>
          <p:cNvPr id="36" name="Straight Connector 35">
            <a:extLst>
              <a:ext uri="{FF2B5EF4-FFF2-40B4-BE49-F238E27FC236}">
                <a16:creationId xmlns:a16="http://schemas.microsoft.com/office/drawing/2014/main" id="{C36F8BD4-DF80-4C71-0EF9-6373AA7F1FA4}"/>
              </a:ext>
            </a:extLst>
          </p:cNvPr>
          <p:cNvCxnSpPr>
            <a:cxnSpLocks/>
          </p:cNvCxnSpPr>
          <p:nvPr/>
        </p:nvCxnSpPr>
        <p:spPr>
          <a:xfrm>
            <a:off x="4038600" y="1758194"/>
            <a:ext cx="0" cy="41529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F71F827-BBF5-A6C2-3F6C-BB92FAFE745D}"/>
              </a:ext>
            </a:extLst>
          </p:cNvPr>
          <p:cNvCxnSpPr>
            <a:cxnSpLocks/>
          </p:cNvCxnSpPr>
          <p:nvPr/>
        </p:nvCxnSpPr>
        <p:spPr>
          <a:xfrm>
            <a:off x="7946438" y="1758194"/>
            <a:ext cx="0" cy="41529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51272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29C19C3-2E12-BDE5-7FA7-E7C1FE26DC12}"/>
              </a:ext>
            </a:extLst>
          </p:cNvPr>
          <p:cNvSpPr txBox="1"/>
          <p:nvPr/>
        </p:nvSpPr>
        <p:spPr>
          <a:xfrm>
            <a:off x="7928148" y="2386238"/>
            <a:ext cx="447285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u="sng" dirty="0">
                <a:solidFill>
                  <a:schemeClr val="accent5"/>
                </a:solidFill>
                <a:effectLst/>
                <a:ea typeface="Calibri" panose="020F0502020204030204" pitchFamily="34" charset="0"/>
                <a:hlinkClick r:id="rId2">
                  <a:extLst>
                    <a:ext uri="{A12FA001-AC4F-418D-AE19-62706E023703}">
                      <ahyp:hlinkClr xmlns:ahyp="http://schemas.microsoft.com/office/drawing/2018/hyperlinkcolor" val="tx"/>
                    </a:ext>
                  </a:extLst>
                </a:hlinkClick>
              </a:rPr>
              <a:t>nzinfo@kantarpublic.com</a:t>
            </a:r>
            <a:endParaRPr kumimoji="0" lang="en-NZ" sz="2800" b="0" i="0" u="none" strike="noStrike" kern="1200" cap="none" spc="0" normalizeH="0" baseline="0" noProof="0" dirty="0">
              <a:ln>
                <a:noFill/>
              </a:ln>
              <a:solidFill>
                <a:schemeClr val="accent5"/>
              </a:solidFill>
              <a:effectLst/>
              <a:uLnTx/>
              <a:uFillTx/>
              <a:ea typeface="+mn-ea"/>
              <a:cs typeface="+mn-cs"/>
            </a:endParaRPr>
          </a:p>
        </p:txBody>
      </p:sp>
    </p:spTree>
    <p:extLst>
      <p:ext uri="{BB962C8B-B14F-4D97-AF65-F5344CB8AC3E}">
        <p14:creationId xmlns:p14="http://schemas.microsoft.com/office/powerpoint/2010/main" val="12140356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5553-A762-4733-9470-5ABFC1D8F0C0}"/>
              </a:ext>
            </a:extLst>
          </p:cNvPr>
          <p:cNvSpPr>
            <a:spLocks noGrp="1"/>
          </p:cNvSpPr>
          <p:nvPr>
            <p:ph type="title"/>
          </p:nvPr>
        </p:nvSpPr>
        <p:spPr/>
        <p:txBody>
          <a:bodyPr/>
          <a:lstStyle/>
          <a:p>
            <a:r>
              <a:rPr lang="en-NZ" dirty="0"/>
              <a:t>The overall stakeholder experience</a:t>
            </a:r>
          </a:p>
        </p:txBody>
      </p:sp>
      <p:sp>
        <p:nvSpPr>
          <p:cNvPr id="3" name="Subtitle 2">
            <a:extLst>
              <a:ext uri="{FF2B5EF4-FFF2-40B4-BE49-F238E27FC236}">
                <a16:creationId xmlns:a16="http://schemas.microsoft.com/office/drawing/2014/main" id="{C3DD9A3C-2666-4FFC-AEBA-282B7B048163}"/>
              </a:ext>
            </a:extLst>
          </p:cNvPr>
          <p:cNvSpPr>
            <a:spLocks noGrp="1"/>
          </p:cNvSpPr>
          <p:nvPr>
            <p:ph type="subTitle" idx="1"/>
          </p:nvPr>
        </p:nvSpPr>
        <p:spPr/>
        <p:txBody>
          <a:bodyPr/>
          <a:lstStyle/>
          <a:p>
            <a:r>
              <a:rPr lang="en-NZ" dirty="0"/>
              <a:t>1</a:t>
            </a:r>
          </a:p>
        </p:txBody>
      </p:sp>
    </p:spTree>
    <p:extLst>
      <p:ext uri="{BB962C8B-B14F-4D97-AF65-F5344CB8AC3E}">
        <p14:creationId xmlns:p14="http://schemas.microsoft.com/office/powerpoint/2010/main" val="2758600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hart 16">
            <a:extLst>
              <a:ext uri="{FF2B5EF4-FFF2-40B4-BE49-F238E27FC236}">
                <a16:creationId xmlns:a16="http://schemas.microsoft.com/office/drawing/2014/main" id="{FA53DE8D-8A25-64BE-B80B-4D57973E2CD4}"/>
              </a:ext>
            </a:extLst>
          </p:cNvPr>
          <p:cNvGraphicFramePr/>
          <p:nvPr>
            <p:extLst>
              <p:ext uri="{D42A27DB-BD31-4B8C-83A1-F6EECF244321}">
                <p14:modId xmlns:p14="http://schemas.microsoft.com/office/powerpoint/2010/main" val="3535254285"/>
              </p:ext>
            </p:extLst>
          </p:nvPr>
        </p:nvGraphicFramePr>
        <p:xfrm>
          <a:off x="59634" y="1354958"/>
          <a:ext cx="9802531" cy="52919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EE3526F-AA62-3BEA-25FF-D039F113A895}"/>
              </a:ext>
            </a:extLst>
          </p:cNvPr>
          <p:cNvSpPr>
            <a:spLocks noGrp="1"/>
          </p:cNvSpPr>
          <p:nvPr>
            <p:ph type="title"/>
          </p:nvPr>
        </p:nvSpPr>
        <p:spPr/>
        <p:txBody>
          <a:bodyPr>
            <a:normAutofit fontScale="90000"/>
          </a:bodyPr>
          <a:lstStyle/>
          <a:p>
            <a:r>
              <a:rPr lang="en-NZ" sz="1600" dirty="0"/>
              <a:t>Three-quarters of stakeholders think the NZ Film Commission is performing extremely, very, or somewhat well in supporting and growing a diverse range of domestic stories. Most stakeholders, however, think there is a least a little room for improvement, as just 5% think the Commission is performing this role extremely well.</a:t>
            </a:r>
            <a:endParaRPr lang="en-NZ" sz="1600" dirty="0">
              <a:solidFill>
                <a:srgbClr val="FF0000"/>
              </a:solidFill>
            </a:endParaRPr>
          </a:p>
        </p:txBody>
      </p:sp>
      <p:graphicFrame>
        <p:nvGraphicFramePr>
          <p:cNvPr id="5" name="Chart 4">
            <a:extLst>
              <a:ext uri="{FF2B5EF4-FFF2-40B4-BE49-F238E27FC236}">
                <a16:creationId xmlns:a16="http://schemas.microsoft.com/office/drawing/2014/main" id="{12C8397F-2BB4-0551-968A-A2AC5B2EB327}"/>
              </a:ext>
            </a:extLst>
          </p:cNvPr>
          <p:cNvGraphicFramePr/>
          <p:nvPr>
            <p:extLst>
              <p:ext uri="{D42A27DB-BD31-4B8C-83A1-F6EECF244321}">
                <p14:modId xmlns:p14="http://schemas.microsoft.com/office/powerpoint/2010/main" val="4093953411"/>
              </p:ext>
            </p:extLst>
          </p:nvPr>
        </p:nvGraphicFramePr>
        <p:xfrm>
          <a:off x="216000" y="1602119"/>
          <a:ext cx="9110880" cy="4678562"/>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a:extLst>
              <a:ext uri="{FF2B5EF4-FFF2-40B4-BE49-F238E27FC236}">
                <a16:creationId xmlns:a16="http://schemas.microsoft.com/office/drawing/2014/main" id="{FF9588CE-AC97-7DE3-2EB3-8DBEBF99FB26}"/>
              </a:ext>
            </a:extLst>
          </p:cNvPr>
          <p:cNvSpPr>
            <a:spLocks noGrp="1"/>
          </p:cNvSpPr>
          <p:nvPr>
            <p:ph type="ftr" sz="quarter" idx="11"/>
          </p:nvPr>
        </p:nvSpPr>
        <p:spPr>
          <a:xfrm>
            <a:off x="216000" y="6415034"/>
            <a:ext cx="9251850" cy="338554"/>
          </a:xfrm>
        </p:spPr>
        <p:txBody>
          <a:bodyPr/>
          <a:lstStyle/>
          <a:p>
            <a:r>
              <a:rPr lang="en-NZ" dirty="0"/>
              <a:t>Source: </a:t>
            </a:r>
            <a:r>
              <a:rPr lang="en-GB" dirty="0"/>
              <a:t>Q4. How well do you think the New Zealand Film Commission is performing in its role to support and grow a diverse range of domestic stories to be told here and seen everywhere?</a:t>
            </a:r>
          </a:p>
          <a:p>
            <a:r>
              <a:rPr lang="en-NZ" dirty="0"/>
              <a:t>Sample size: All stakeholders, Oct 23 n=129. Subgroups base size in brackets below each label. Excludes don’t know / not applicable responses.</a:t>
            </a:r>
          </a:p>
        </p:txBody>
      </p:sp>
      <p:sp>
        <p:nvSpPr>
          <p:cNvPr id="8" name="TextBox 7">
            <a:extLst>
              <a:ext uri="{FF2B5EF4-FFF2-40B4-BE49-F238E27FC236}">
                <a16:creationId xmlns:a16="http://schemas.microsoft.com/office/drawing/2014/main" id="{E2951FD9-00B6-984B-64C9-778AEA622CDA}"/>
              </a:ext>
            </a:extLst>
          </p:cNvPr>
          <p:cNvSpPr txBox="1"/>
          <p:nvPr/>
        </p:nvSpPr>
        <p:spPr>
          <a:xfrm>
            <a:off x="1325188" y="2921360"/>
            <a:ext cx="1841500" cy="1200329"/>
          </a:xfrm>
          <a:prstGeom prst="rect">
            <a:avLst/>
          </a:prstGeom>
          <a:noFill/>
        </p:spPr>
        <p:txBody>
          <a:bodyPr wrap="square" rtlCol="0">
            <a:spAutoFit/>
          </a:bodyPr>
          <a:lstStyle/>
          <a:p>
            <a:pPr algn="ctr"/>
            <a:r>
              <a:rPr lang="en-NZ" sz="5400" b="1" dirty="0">
                <a:solidFill>
                  <a:srgbClr val="52B8E0"/>
                </a:solidFill>
              </a:rPr>
              <a:t>74%</a:t>
            </a:r>
          </a:p>
          <a:p>
            <a:pPr algn="ctr"/>
            <a:r>
              <a:rPr lang="en-NZ" b="1" dirty="0">
                <a:solidFill>
                  <a:srgbClr val="52B8E0"/>
                </a:solidFill>
              </a:rPr>
              <a:t>Nett well</a:t>
            </a:r>
          </a:p>
        </p:txBody>
      </p:sp>
      <p:sp>
        <p:nvSpPr>
          <p:cNvPr id="16" name="TextBox 15">
            <a:extLst>
              <a:ext uri="{FF2B5EF4-FFF2-40B4-BE49-F238E27FC236}">
                <a16:creationId xmlns:a16="http://schemas.microsoft.com/office/drawing/2014/main" id="{AE7B5AB2-FE4E-3FE4-A2C0-E943F542D551}"/>
              </a:ext>
            </a:extLst>
          </p:cNvPr>
          <p:cNvSpPr txBox="1"/>
          <p:nvPr/>
        </p:nvSpPr>
        <p:spPr>
          <a:xfrm>
            <a:off x="141028" y="1182015"/>
            <a:ext cx="10852508" cy="646331"/>
          </a:xfrm>
          <a:prstGeom prst="rect">
            <a:avLst/>
          </a:prstGeom>
          <a:noFill/>
        </p:spPr>
        <p:txBody>
          <a:bodyPr wrap="square">
            <a:spAutoFit/>
          </a:bodyPr>
          <a:lstStyle/>
          <a:p>
            <a:r>
              <a:rPr lang="en-NZ" sz="1200" i="1" dirty="0"/>
              <a:t>Q. </a:t>
            </a:r>
            <a:r>
              <a:rPr lang="en-GB" sz="1200" i="1" dirty="0"/>
              <a:t>How well do you think the New Zealand Film Commission is performing in its role to support and grow a diverse range of domestic stories to be told here and seen everywhere?</a:t>
            </a:r>
          </a:p>
          <a:p>
            <a:endParaRPr lang="en-NZ" sz="1200" i="1" dirty="0"/>
          </a:p>
        </p:txBody>
      </p:sp>
      <p:sp>
        <p:nvSpPr>
          <p:cNvPr id="22" name="Rectangle 21">
            <a:extLst>
              <a:ext uri="{FF2B5EF4-FFF2-40B4-BE49-F238E27FC236}">
                <a16:creationId xmlns:a16="http://schemas.microsoft.com/office/drawing/2014/main" id="{B035C2D6-7168-6914-EEE9-9C40C3CBAE46}"/>
              </a:ext>
            </a:extLst>
          </p:cNvPr>
          <p:cNvSpPr/>
          <p:nvPr/>
        </p:nvSpPr>
        <p:spPr>
          <a:xfrm>
            <a:off x="4751168" y="2068800"/>
            <a:ext cx="1445464"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ETHNIC GROUP</a:t>
            </a:r>
          </a:p>
        </p:txBody>
      </p:sp>
      <p:sp>
        <p:nvSpPr>
          <p:cNvPr id="23" name="Rectangle 22">
            <a:extLst>
              <a:ext uri="{FF2B5EF4-FFF2-40B4-BE49-F238E27FC236}">
                <a16:creationId xmlns:a16="http://schemas.microsoft.com/office/drawing/2014/main" id="{85F69657-C90D-2AAC-5EC3-C00F0FFC99A1}"/>
              </a:ext>
            </a:extLst>
          </p:cNvPr>
          <p:cNvSpPr/>
          <p:nvPr/>
        </p:nvSpPr>
        <p:spPr>
          <a:xfrm>
            <a:off x="6350899" y="2068800"/>
            <a:ext cx="931333"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GENDER</a:t>
            </a:r>
          </a:p>
        </p:txBody>
      </p:sp>
      <p:sp>
        <p:nvSpPr>
          <p:cNvPr id="24" name="Rectangle 23">
            <a:extLst>
              <a:ext uri="{FF2B5EF4-FFF2-40B4-BE49-F238E27FC236}">
                <a16:creationId xmlns:a16="http://schemas.microsoft.com/office/drawing/2014/main" id="{80AA22E6-461E-DBAF-BA4B-482CDDB60DB7}"/>
              </a:ext>
            </a:extLst>
          </p:cNvPr>
          <p:cNvSpPr/>
          <p:nvPr/>
        </p:nvSpPr>
        <p:spPr>
          <a:xfrm>
            <a:off x="7378512" y="2068800"/>
            <a:ext cx="932909"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DOMICILE</a:t>
            </a:r>
          </a:p>
        </p:txBody>
      </p:sp>
      <p:sp>
        <p:nvSpPr>
          <p:cNvPr id="25" name="TextBox 24">
            <a:extLst>
              <a:ext uri="{FF2B5EF4-FFF2-40B4-BE49-F238E27FC236}">
                <a16:creationId xmlns:a16="http://schemas.microsoft.com/office/drawing/2014/main" id="{84297C6C-768F-AAD3-9739-6BB6948070C7}"/>
              </a:ext>
            </a:extLst>
          </p:cNvPr>
          <p:cNvSpPr txBox="1"/>
          <p:nvPr/>
        </p:nvSpPr>
        <p:spPr>
          <a:xfrm>
            <a:off x="7105427" y="1756299"/>
            <a:ext cx="3268565" cy="461665"/>
          </a:xfrm>
          <a:prstGeom prst="rect">
            <a:avLst/>
          </a:prstGeom>
          <a:noFill/>
        </p:spPr>
        <p:txBody>
          <a:bodyPr wrap="square">
            <a:spAutoFit/>
          </a:bodyPr>
          <a:lstStyle/>
          <a:p>
            <a:r>
              <a:rPr lang="en-NZ" sz="1200" i="1" dirty="0"/>
              <a:t>Net well (extremely / very well / somewhat)</a:t>
            </a:r>
            <a:endParaRPr lang="en-GB" sz="1200" i="1" dirty="0"/>
          </a:p>
          <a:p>
            <a:endParaRPr lang="en-NZ" sz="1200" i="1" dirty="0"/>
          </a:p>
        </p:txBody>
      </p:sp>
      <p:graphicFrame>
        <p:nvGraphicFramePr>
          <p:cNvPr id="26" name="Chart 25">
            <a:extLst>
              <a:ext uri="{FF2B5EF4-FFF2-40B4-BE49-F238E27FC236}">
                <a16:creationId xmlns:a16="http://schemas.microsoft.com/office/drawing/2014/main" id="{730BAB3A-AE50-30FF-9BD8-BBEB8201B1D9}"/>
              </a:ext>
            </a:extLst>
          </p:cNvPr>
          <p:cNvGraphicFramePr/>
          <p:nvPr>
            <p:extLst>
              <p:ext uri="{D42A27DB-BD31-4B8C-83A1-F6EECF244321}">
                <p14:modId xmlns:p14="http://schemas.microsoft.com/office/powerpoint/2010/main" val="2208244043"/>
              </p:ext>
            </p:extLst>
          </p:nvPr>
        </p:nvGraphicFramePr>
        <p:xfrm>
          <a:off x="4602047" y="2625294"/>
          <a:ext cx="7473950" cy="3026833"/>
        </p:xfrm>
        <a:graphic>
          <a:graphicData uri="http://schemas.openxmlformats.org/drawingml/2006/chart">
            <c:chart xmlns:c="http://schemas.openxmlformats.org/drawingml/2006/chart" xmlns:r="http://schemas.openxmlformats.org/officeDocument/2006/relationships" r:id="rId4"/>
          </a:graphicData>
        </a:graphic>
      </p:graphicFrame>
      <p:cxnSp>
        <p:nvCxnSpPr>
          <p:cNvPr id="18" name="Straight Connector 17">
            <a:extLst>
              <a:ext uri="{FF2B5EF4-FFF2-40B4-BE49-F238E27FC236}">
                <a16:creationId xmlns:a16="http://schemas.microsoft.com/office/drawing/2014/main" id="{E149BB40-BB73-4727-FED4-D204955B4B8D}"/>
              </a:ext>
            </a:extLst>
          </p:cNvPr>
          <p:cNvCxnSpPr>
            <a:cxnSpLocks/>
          </p:cNvCxnSpPr>
          <p:nvPr/>
        </p:nvCxnSpPr>
        <p:spPr>
          <a:xfrm>
            <a:off x="4466809" y="4818268"/>
            <a:ext cx="7473950" cy="0"/>
          </a:xfrm>
          <a:prstGeom prst="line">
            <a:avLst/>
          </a:prstGeom>
          <a:ln>
            <a:solidFill>
              <a:srgbClr val="52B8E0"/>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832DD80E-1DEA-A770-4DBF-14AC02DE7EE3}"/>
              </a:ext>
            </a:extLst>
          </p:cNvPr>
          <p:cNvSpPr/>
          <p:nvPr/>
        </p:nvSpPr>
        <p:spPr>
          <a:xfrm>
            <a:off x="8371567" y="2068800"/>
            <a:ext cx="1447160"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INDUSTRY TENURE</a:t>
            </a:r>
          </a:p>
        </p:txBody>
      </p:sp>
      <p:sp>
        <p:nvSpPr>
          <p:cNvPr id="6" name="Rectangle 5">
            <a:extLst>
              <a:ext uri="{FF2B5EF4-FFF2-40B4-BE49-F238E27FC236}">
                <a16:creationId xmlns:a16="http://schemas.microsoft.com/office/drawing/2014/main" id="{4B999E0A-06B9-18B5-DB15-ABB0839BB2B7}"/>
              </a:ext>
            </a:extLst>
          </p:cNvPr>
          <p:cNvSpPr/>
          <p:nvPr/>
        </p:nvSpPr>
        <p:spPr>
          <a:xfrm>
            <a:off x="9897533" y="2075982"/>
            <a:ext cx="998747"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FUNDING</a:t>
            </a:r>
          </a:p>
        </p:txBody>
      </p:sp>
      <p:sp>
        <p:nvSpPr>
          <p:cNvPr id="9" name="Rectangle 8">
            <a:extLst>
              <a:ext uri="{FF2B5EF4-FFF2-40B4-BE49-F238E27FC236}">
                <a16:creationId xmlns:a16="http://schemas.microsoft.com/office/drawing/2014/main" id="{4BA1168A-26D6-FD88-DE6D-4196417DD227}"/>
              </a:ext>
            </a:extLst>
          </p:cNvPr>
          <p:cNvSpPr/>
          <p:nvPr/>
        </p:nvSpPr>
        <p:spPr>
          <a:xfrm>
            <a:off x="10974348" y="2068799"/>
            <a:ext cx="998747"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FUNDING OUTCOME</a:t>
            </a:r>
          </a:p>
        </p:txBody>
      </p:sp>
      <p:cxnSp>
        <p:nvCxnSpPr>
          <p:cNvPr id="11" name="Straight Connector 10">
            <a:extLst>
              <a:ext uri="{FF2B5EF4-FFF2-40B4-BE49-F238E27FC236}">
                <a16:creationId xmlns:a16="http://schemas.microsoft.com/office/drawing/2014/main" id="{5285489B-0531-403D-9D95-80B219F4327D}"/>
              </a:ext>
            </a:extLst>
          </p:cNvPr>
          <p:cNvCxnSpPr/>
          <p:nvPr/>
        </p:nvCxnSpPr>
        <p:spPr>
          <a:xfrm>
            <a:off x="10936248" y="2075982"/>
            <a:ext cx="0" cy="2772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1378E4-7E15-BA6F-A67E-68B71E98D39B}"/>
              </a:ext>
            </a:extLst>
          </p:cNvPr>
          <p:cNvCxnSpPr/>
          <p:nvPr/>
        </p:nvCxnSpPr>
        <p:spPr>
          <a:xfrm>
            <a:off x="9858695" y="2075982"/>
            <a:ext cx="0" cy="2772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23CD918-38ED-03B0-B019-10B1279D763C}"/>
              </a:ext>
            </a:extLst>
          </p:cNvPr>
          <p:cNvCxnSpPr/>
          <p:nvPr/>
        </p:nvCxnSpPr>
        <p:spPr>
          <a:xfrm>
            <a:off x="8333467" y="2075982"/>
            <a:ext cx="0" cy="2772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A42F49D-B851-043B-F959-297B34E0C43C}"/>
              </a:ext>
            </a:extLst>
          </p:cNvPr>
          <p:cNvCxnSpPr/>
          <p:nvPr/>
        </p:nvCxnSpPr>
        <p:spPr>
          <a:xfrm>
            <a:off x="7332114" y="2075982"/>
            <a:ext cx="0" cy="2772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011ED617-2D58-0773-E8FC-95957A59C99F}"/>
              </a:ext>
            </a:extLst>
          </p:cNvPr>
          <p:cNvCxnSpPr/>
          <p:nvPr/>
        </p:nvCxnSpPr>
        <p:spPr>
          <a:xfrm>
            <a:off x="6292661" y="2075982"/>
            <a:ext cx="0" cy="277210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5184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74FBDB13-DD98-D07E-C9ED-2B557AE2C41C}"/>
              </a:ext>
            </a:extLst>
          </p:cNvPr>
          <p:cNvGraphicFramePr/>
          <p:nvPr>
            <p:extLst>
              <p:ext uri="{D42A27DB-BD31-4B8C-83A1-F6EECF244321}">
                <p14:modId xmlns:p14="http://schemas.microsoft.com/office/powerpoint/2010/main" val="3581389317"/>
              </p:ext>
            </p:extLst>
          </p:nvPr>
        </p:nvGraphicFramePr>
        <p:xfrm>
          <a:off x="121150" y="1266446"/>
          <a:ext cx="9802531" cy="529190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EEE3526F-AA62-3BEA-25FF-D039F113A895}"/>
              </a:ext>
            </a:extLst>
          </p:cNvPr>
          <p:cNvSpPr>
            <a:spLocks noGrp="1"/>
          </p:cNvSpPr>
          <p:nvPr>
            <p:ph type="title"/>
          </p:nvPr>
        </p:nvSpPr>
        <p:spPr/>
        <p:txBody>
          <a:bodyPr>
            <a:normAutofit/>
          </a:bodyPr>
          <a:lstStyle/>
          <a:p>
            <a:r>
              <a:rPr lang="en-NZ" sz="1600" dirty="0"/>
              <a:t>Eight in ten stakeholders think the Film Commission is doing extremely, very, or somewhat well in attracting international productions. Again, most stakeholders think there is at least a little room for improvement, as only 3% think the Commission is performing this role extremely well.</a:t>
            </a:r>
          </a:p>
        </p:txBody>
      </p:sp>
      <p:graphicFrame>
        <p:nvGraphicFramePr>
          <p:cNvPr id="5" name="Chart 4">
            <a:extLst>
              <a:ext uri="{FF2B5EF4-FFF2-40B4-BE49-F238E27FC236}">
                <a16:creationId xmlns:a16="http://schemas.microsoft.com/office/drawing/2014/main" id="{12C8397F-2BB4-0551-968A-A2AC5B2EB327}"/>
              </a:ext>
            </a:extLst>
          </p:cNvPr>
          <p:cNvGraphicFramePr/>
          <p:nvPr>
            <p:extLst>
              <p:ext uri="{D42A27DB-BD31-4B8C-83A1-F6EECF244321}">
                <p14:modId xmlns:p14="http://schemas.microsoft.com/office/powerpoint/2010/main" val="2415615281"/>
              </p:ext>
            </p:extLst>
          </p:nvPr>
        </p:nvGraphicFramePr>
        <p:xfrm>
          <a:off x="216000" y="1602119"/>
          <a:ext cx="9110880" cy="4678562"/>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Placeholder 3">
            <a:extLst>
              <a:ext uri="{FF2B5EF4-FFF2-40B4-BE49-F238E27FC236}">
                <a16:creationId xmlns:a16="http://schemas.microsoft.com/office/drawing/2014/main" id="{FF9588CE-AC97-7DE3-2EB3-8DBEBF99FB26}"/>
              </a:ext>
            </a:extLst>
          </p:cNvPr>
          <p:cNvSpPr>
            <a:spLocks noGrp="1"/>
          </p:cNvSpPr>
          <p:nvPr>
            <p:ph type="ftr" sz="quarter" idx="11"/>
          </p:nvPr>
        </p:nvSpPr>
        <p:spPr>
          <a:xfrm>
            <a:off x="216000" y="6415034"/>
            <a:ext cx="9251850" cy="338554"/>
          </a:xfrm>
        </p:spPr>
        <p:txBody>
          <a:bodyPr/>
          <a:lstStyle/>
          <a:p>
            <a:r>
              <a:rPr lang="en-NZ" dirty="0"/>
              <a:t>Source: </a:t>
            </a:r>
            <a:r>
              <a:rPr lang="en-GB" dirty="0"/>
              <a:t>Q5. How well do you think the New Zealand Film Commission is performing in its role to attract international productions to tell their stories here?</a:t>
            </a:r>
          </a:p>
          <a:p>
            <a:r>
              <a:rPr lang="en-NZ" dirty="0"/>
              <a:t>Sample size: All stakeholders able to provide an opinion, Oct 23 n=105. Subgroups base size in brackets below each label. Excludes don’t know / not applicable responses.</a:t>
            </a:r>
          </a:p>
        </p:txBody>
      </p:sp>
      <p:sp>
        <p:nvSpPr>
          <p:cNvPr id="8" name="TextBox 7">
            <a:extLst>
              <a:ext uri="{FF2B5EF4-FFF2-40B4-BE49-F238E27FC236}">
                <a16:creationId xmlns:a16="http://schemas.microsoft.com/office/drawing/2014/main" id="{E2951FD9-00B6-984B-64C9-778AEA622CDA}"/>
              </a:ext>
            </a:extLst>
          </p:cNvPr>
          <p:cNvSpPr txBox="1"/>
          <p:nvPr/>
        </p:nvSpPr>
        <p:spPr>
          <a:xfrm>
            <a:off x="1355725" y="2851150"/>
            <a:ext cx="1841500" cy="1200329"/>
          </a:xfrm>
          <a:prstGeom prst="rect">
            <a:avLst/>
          </a:prstGeom>
          <a:noFill/>
        </p:spPr>
        <p:txBody>
          <a:bodyPr wrap="square" rtlCol="0">
            <a:spAutoFit/>
          </a:bodyPr>
          <a:lstStyle/>
          <a:p>
            <a:pPr algn="ctr"/>
            <a:r>
              <a:rPr lang="en-NZ" sz="5400" b="1" dirty="0">
                <a:solidFill>
                  <a:srgbClr val="52B8E0"/>
                </a:solidFill>
              </a:rPr>
              <a:t>80%</a:t>
            </a:r>
          </a:p>
          <a:p>
            <a:pPr algn="ctr"/>
            <a:r>
              <a:rPr lang="en-NZ" b="1" dirty="0">
                <a:solidFill>
                  <a:srgbClr val="52B8E0"/>
                </a:solidFill>
              </a:rPr>
              <a:t>Nett well</a:t>
            </a:r>
          </a:p>
        </p:txBody>
      </p:sp>
      <p:sp>
        <p:nvSpPr>
          <p:cNvPr id="16" name="TextBox 15">
            <a:extLst>
              <a:ext uri="{FF2B5EF4-FFF2-40B4-BE49-F238E27FC236}">
                <a16:creationId xmlns:a16="http://schemas.microsoft.com/office/drawing/2014/main" id="{AE7B5AB2-FE4E-3FE4-A2C0-E943F542D551}"/>
              </a:ext>
            </a:extLst>
          </p:cNvPr>
          <p:cNvSpPr txBox="1"/>
          <p:nvPr/>
        </p:nvSpPr>
        <p:spPr>
          <a:xfrm>
            <a:off x="141028" y="1182015"/>
            <a:ext cx="10852508" cy="276999"/>
          </a:xfrm>
          <a:prstGeom prst="rect">
            <a:avLst/>
          </a:prstGeom>
          <a:noFill/>
        </p:spPr>
        <p:txBody>
          <a:bodyPr wrap="square">
            <a:spAutoFit/>
          </a:bodyPr>
          <a:lstStyle/>
          <a:p>
            <a:r>
              <a:rPr lang="en-NZ" sz="1200" i="1" dirty="0"/>
              <a:t>Q. </a:t>
            </a:r>
            <a:r>
              <a:rPr lang="en-GB" sz="1200" i="1" dirty="0"/>
              <a:t>How well do you think the New Zealand Film Commission is performing in its role to attract international productions to tell their stories here?</a:t>
            </a:r>
          </a:p>
        </p:txBody>
      </p:sp>
      <p:sp>
        <p:nvSpPr>
          <p:cNvPr id="6" name="Rectangle 5">
            <a:extLst>
              <a:ext uri="{FF2B5EF4-FFF2-40B4-BE49-F238E27FC236}">
                <a16:creationId xmlns:a16="http://schemas.microsoft.com/office/drawing/2014/main" id="{7C41F9FB-EAA1-ECC1-4113-A1BA2F83C7AB}"/>
              </a:ext>
            </a:extLst>
          </p:cNvPr>
          <p:cNvSpPr/>
          <p:nvPr/>
        </p:nvSpPr>
        <p:spPr>
          <a:xfrm>
            <a:off x="4393361" y="1919715"/>
            <a:ext cx="1445464"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ETHNIC GROUP</a:t>
            </a:r>
          </a:p>
        </p:txBody>
      </p:sp>
      <p:sp>
        <p:nvSpPr>
          <p:cNvPr id="9" name="Rectangle 8">
            <a:extLst>
              <a:ext uri="{FF2B5EF4-FFF2-40B4-BE49-F238E27FC236}">
                <a16:creationId xmlns:a16="http://schemas.microsoft.com/office/drawing/2014/main" id="{B0034B8B-A60F-4299-6B48-8CA47AE930E5}"/>
              </a:ext>
            </a:extLst>
          </p:cNvPr>
          <p:cNvSpPr/>
          <p:nvPr/>
        </p:nvSpPr>
        <p:spPr>
          <a:xfrm>
            <a:off x="5993092" y="1919715"/>
            <a:ext cx="931333"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GENDER</a:t>
            </a:r>
          </a:p>
        </p:txBody>
      </p:sp>
      <p:sp>
        <p:nvSpPr>
          <p:cNvPr id="10" name="Rectangle 9">
            <a:extLst>
              <a:ext uri="{FF2B5EF4-FFF2-40B4-BE49-F238E27FC236}">
                <a16:creationId xmlns:a16="http://schemas.microsoft.com/office/drawing/2014/main" id="{561E284F-0319-D790-001A-B2D73B2E97CE}"/>
              </a:ext>
            </a:extLst>
          </p:cNvPr>
          <p:cNvSpPr/>
          <p:nvPr/>
        </p:nvSpPr>
        <p:spPr>
          <a:xfrm>
            <a:off x="7020705" y="1919715"/>
            <a:ext cx="932909"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DOMICILE</a:t>
            </a:r>
          </a:p>
        </p:txBody>
      </p:sp>
      <p:graphicFrame>
        <p:nvGraphicFramePr>
          <p:cNvPr id="12" name="Chart 11">
            <a:extLst>
              <a:ext uri="{FF2B5EF4-FFF2-40B4-BE49-F238E27FC236}">
                <a16:creationId xmlns:a16="http://schemas.microsoft.com/office/drawing/2014/main" id="{E899EAB5-7D17-EE10-D852-F8221DB2E6C8}"/>
              </a:ext>
            </a:extLst>
          </p:cNvPr>
          <p:cNvGraphicFramePr/>
          <p:nvPr>
            <p:extLst>
              <p:ext uri="{D42A27DB-BD31-4B8C-83A1-F6EECF244321}">
                <p14:modId xmlns:p14="http://schemas.microsoft.com/office/powerpoint/2010/main" val="1362827888"/>
              </p:ext>
            </p:extLst>
          </p:nvPr>
        </p:nvGraphicFramePr>
        <p:xfrm>
          <a:off x="4244240" y="2476209"/>
          <a:ext cx="7473950" cy="3026833"/>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Straight Connector 12">
            <a:extLst>
              <a:ext uri="{FF2B5EF4-FFF2-40B4-BE49-F238E27FC236}">
                <a16:creationId xmlns:a16="http://schemas.microsoft.com/office/drawing/2014/main" id="{8C151775-8C28-9ABC-A059-2110DDE4998B}"/>
              </a:ext>
            </a:extLst>
          </p:cNvPr>
          <p:cNvCxnSpPr>
            <a:cxnSpLocks/>
          </p:cNvCxnSpPr>
          <p:nvPr/>
        </p:nvCxnSpPr>
        <p:spPr>
          <a:xfrm>
            <a:off x="4118937" y="4689061"/>
            <a:ext cx="7473950" cy="0"/>
          </a:xfrm>
          <a:prstGeom prst="line">
            <a:avLst/>
          </a:prstGeom>
          <a:ln>
            <a:solidFill>
              <a:srgbClr val="52B8E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EDB840DC-6E2D-0AE9-2264-E408EFADF1B3}"/>
              </a:ext>
            </a:extLst>
          </p:cNvPr>
          <p:cNvSpPr/>
          <p:nvPr/>
        </p:nvSpPr>
        <p:spPr>
          <a:xfrm>
            <a:off x="8013760" y="1919715"/>
            <a:ext cx="1447160"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INDUSTRY TENURE</a:t>
            </a:r>
          </a:p>
        </p:txBody>
      </p:sp>
      <p:sp>
        <p:nvSpPr>
          <p:cNvPr id="15" name="Rectangle 14">
            <a:extLst>
              <a:ext uri="{FF2B5EF4-FFF2-40B4-BE49-F238E27FC236}">
                <a16:creationId xmlns:a16="http://schemas.microsoft.com/office/drawing/2014/main" id="{20A208DA-9C71-D4A9-4707-00A6C3AE8048}"/>
              </a:ext>
            </a:extLst>
          </p:cNvPr>
          <p:cNvSpPr/>
          <p:nvPr/>
        </p:nvSpPr>
        <p:spPr>
          <a:xfrm>
            <a:off x="9539726" y="1926897"/>
            <a:ext cx="998747"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FUNDING</a:t>
            </a:r>
          </a:p>
        </p:txBody>
      </p:sp>
      <p:sp>
        <p:nvSpPr>
          <p:cNvPr id="17" name="Rectangle 16">
            <a:extLst>
              <a:ext uri="{FF2B5EF4-FFF2-40B4-BE49-F238E27FC236}">
                <a16:creationId xmlns:a16="http://schemas.microsoft.com/office/drawing/2014/main" id="{58831AD4-BEFC-E8AB-EFF0-AB37FA6A62AD}"/>
              </a:ext>
            </a:extLst>
          </p:cNvPr>
          <p:cNvSpPr/>
          <p:nvPr/>
        </p:nvSpPr>
        <p:spPr>
          <a:xfrm>
            <a:off x="10616541" y="1919714"/>
            <a:ext cx="998747" cy="328736"/>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NZ" sz="1050" dirty="0"/>
              <a:t>FUNDING OUTCOME</a:t>
            </a:r>
          </a:p>
        </p:txBody>
      </p:sp>
      <p:cxnSp>
        <p:nvCxnSpPr>
          <p:cNvPr id="19" name="Straight Connector 18">
            <a:extLst>
              <a:ext uri="{FF2B5EF4-FFF2-40B4-BE49-F238E27FC236}">
                <a16:creationId xmlns:a16="http://schemas.microsoft.com/office/drawing/2014/main" id="{3BE20011-34E1-3A13-1C04-C45348594269}"/>
              </a:ext>
            </a:extLst>
          </p:cNvPr>
          <p:cNvCxnSpPr/>
          <p:nvPr/>
        </p:nvCxnSpPr>
        <p:spPr>
          <a:xfrm>
            <a:off x="10578441" y="1926897"/>
            <a:ext cx="0" cy="2772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D4C4A8B-DCF5-7561-D71D-A1DD2FB5B094}"/>
              </a:ext>
            </a:extLst>
          </p:cNvPr>
          <p:cNvCxnSpPr/>
          <p:nvPr/>
        </p:nvCxnSpPr>
        <p:spPr>
          <a:xfrm>
            <a:off x="9500888" y="1926897"/>
            <a:ext cx="0" cy="2772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349FA12-878A-360B-6FAF-FEC422EAF4EB}"/>
              </a:ext>
            </a:extLst>
          </p:cNvPr>
          <p:cNvCxnSpPr/>
          <p:nvPr/>
        </p:nvCxnSpPr>
        <p:spPr>
          <a:xfrm>
            <a:off x="7975660" y="1926897"/>
            <a:ext cx="0" cy="2772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0651FEE-4A36-03F6-F036-E0AE285D2E7F}"/>
              </a:ext>
            </a:extLst>
          </p:cNvPr>
          <p:cNvCxnSpPr/>
          <p:nvPr/>
        </p:nvCxnSpPr>
        <p:spPr>
          <a:xfrm>
            <a:off x="6974307" y="1926897"/>
            <a:ext cx="0" cy="277210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6E5882-84B7-7DCF-9AC9-2B0F53A6BAAD}"/>
              </a:ext>
            </a:extLst>
          </p:cNvPr>
          <p:cNvCxnSpPr/>
          <p:nvPr/>
        </p:nvCxnSpPr>
        <p:spPr>
          <a:xfrm>
            <a:off x="5934854" y="1926897"/>
            <a:ext cx="0" cy="2772103"/>
          </a:xfrm>
          <a:prstGeom prst="line">
            <a:avLst/>
          </a:prstGeom>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D39E1D28-0267-A68F-BEB6-F2ED8438D053}"/>
              </a:ext>
            </a:extLst>
          </p:cNvPr>
          <p:cNvSpPr txBox="1"/>
          <p:nvPr/>
        </p:nvSpPr>
        <p:spPr>
          <a:xfrm>
            <a:off x="6747620" y="1607214"/>
            <a:ext cx="3268565" cy="461665"/>
          </a:xfrm>
          <a:prstGeom prst="rect">
            <a:avLst/>
          </a:prstGeom>
          <a:noFill/>
        </p:spPr>
        <p:txBody>
          <a:bodyPr wrap="square">
            <a:spAutoFit/>
          </a:bodyPr>
          <a:lstStyle/>
          <a:p>
            <a:r>
              <a:rPr lang="en-NZ" sz="1200" i="1" dirty="0"/>
              <a:t>Net well (extremely / very well / somewhat)</a:t>
            </a:r>
            <a:endParaRPr lang="en-GB" sz="1200" i="1" dirty="0"/>
          </a:p>
          <a:p>
            <a:endParaRPr lang="en-NZ" sz="1200" i="1" dirty="0"/>
          </a:p>
        </p:txBody>
      </p:sp>
    </p:spTree>
    <p:extLst>
      <p:ext uri="{BB962C8B-B14F-4D97-AF65-F5344CB8AC3E}">
        <p14:creationId xmlns:p14="http://schemas.microsoft.com/office/powerpoint/2010/main" val="3756097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99C9-FAD3-4ABF-8238-E027F0628B8B}"/>
              </a:ext>
            </a:extLst>
          </p:cNvPr>
          <p:cNvSpPr>
            <a:spLocks noGrp="1"/>
          </p:cNvSpPr>
          <p:nvPr>
            <p:ph type="title"/>
          </p:nvPr>
        </p:nvSpPr>
        <p:spPr/>
        <p:txBody>
          <a:bodyPr anchor="ctr">
            <a:normAutofit/>
          </a:bodyPr>
          <a:lstStyle/>
          <a:p>
            <a:r>
              <a:rPr lang="en-NZ" sz="1600" dirty="0"/>
              <a:t>Two thirds of stakeholders are satisfied with their interactions with people at the Commission. By contrast only half are satisfied with the support they receive. The need for more support is the main theme of comments made around areas where the Film Commission needs to improve.</a:t>
            </a:r>
          </a:p>
        </p:txBody>
      </p:sp>
      <p:graphicFrame>
        <p:nvGraphicFramePr>
          <p:cNvPr id="3" name="Chart 2">
            <a:extLst>
              <a:ext uri="{FF2B5EF4-FFF2-40B4-BE49-F238E27FC236}">
                <a16:creationId xmlns:a16="http://schemas.microsoft.com/office/drawing/2014/main" id="{64DADCAF-E24E-1908-15ED-74BC168A7E42}"/>
              </a:ext>
            </a:extLst>
          </p:cNvPr>
          <p:cNvGraphicFramePr/>
          <p:nvPr>
            <p:extLst>
              <p:ext uri="{D42A27DB-BD31-4B8C-83A1-F6EECF244321}">
                <p14:modId xmlns:p14="http://schemas.microsoft.com/office/powerpoint/2010/main" val="3901298700"/>
              </p:ext>
            </p:extLst>
          </p:nvPr>
        </p:nvGraphicFramePr>
        <p:xfrm>
          <a:off x="1647826" y="1602119"/>
          <a:ext cx="10403146" cy="467856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71282F22-D3B8-A770-B168-BDDA60EBF7C5}"/>
              </a:ext>
            </a:extLst>
          </p:cNvPr>
          <p:cNvSpPr txBox="1"/>
          <p:nvPr/>
        </p:nvSpPr>
        <p:spPr>
          <a:xfrm>
            <a:off x="10717311" y="1573544"/>
            <a:ext cx="982464" cy="646331"/>
          </a:xfrm>
          <a:prstGeom prst="rect">
            <a:avLst/>
          </a:prstGeom>
          <a:noFill/>
        </p:spPr>
        <p:txBody>
          <a:bodyPr wrap="square" rtlCol="0">
            <a:spAutoFit/>
          </a:bodyPr>
          <a:lstStyle/>
          <a:p>
            <a:pPr algn="ctr"/>
            <a:r>
              <a:rPr lang="en-NZ" sz="1200" dirty="0"/>
              <a:t>Nett very satisfied / satisfied*</a:t>
            </a:r>
          </a:p>
        </p:txBody>
      </p:sp>
      <p:sp>
        <p:nvSpPr>
          <p:cNvPr id="33" name="TextBox 32">
            <a:extLst>
              <a:ext uri="{FF2B5EF4-FFF2-40B4-BE49-F238E27FC236}">
                <a16:creationId xmlns:a16="http://schemas.microsoft.com/office/drawing/2014/main" id="{C9A8D04D-5486-AF38-0EAE-1EE5A5EDE586}"/>
              </a:ext>
            </a:extLst>
          </p:cNvPr>
          <p:cNvSpPr txBox="1"/>
          <p:nvPr/>
        </p:nvSpPr>
        <p:spPr>
          <a:xfrm>
            <a:off x="141027" y="1182015"/>
            <a:ext cx="11479473" cy="276999"/>
          </a:xfrm>
          <a:prstGeom prst="rect">
            <a:avLst/>
          </a:prstGeom>
          <a:noFill/>
        </p:spPr>
        <p:txBody>
          <a:bodyPr wrap="square">
            <a:spAutoFit/>
          </a:bodyPr>
          <a:lstStyle/>
          <a:p>
            <a:r>
              <a:rPr lang="en-NZ" sz="1200" i="1" dirty="0"/>
              <a:t>Q. </a:t>
            </a:r>
            <a:r>
              <a:rPr lang="en-GB" sz="1200" i="1" dirty="0"/>
              <a:t>Thinking about your dealings with specific teams, how satisfied are you with …</a:t>
            </a:r>
            <a:endParaRPr lang="en-NZ" sz="1200" i="1" dirty="0"/>
          </a:p>
        </p:txBody>
      </p:sp>
      <p:sp>
        <p:nvSpPr>
          <p:cNvPr id="6" name="Footer Placeholder 3">
            <a:extLst>
              <a:ext uri="{FF2B5EF4-FFF2-40B4-BE49-F238E27FC236}">
                <a16:creationId xmlns:a16="http://schemas.microsoft.com/office/drawing/2014/main" id="{8E8E21AE-34FC-0C0E-70DC-30BE19BA16C5}"/>
              </a:ext>
            </a:extLst>
          </p:cNvPr>
          <p:cNvSpPr>
            <a:spLocks noGrp="1"/>
          </p:cNvSpPr>
          <p:nvPr>
            <p:ph type="ftr" sz="quarter" idx="11"/>
          </p:nvPr>
        </p:nvSpPr>
        <p:spPr>
          <a:xfrm>
            <a:off x="216000" y="6361766"/>
            <a:ext cx="9251850" cy="461665"/>
          </a:xfrm>
        </p:spPr>
        <p:txBody>
          <a:bodyPr/>
          <a:lstStyle/>
          <a:p>
            <a:r>
              <a:rPr lang="en-NZ" dirty="0"/>
              <a:t>Source: </a:t>
            </a:r>
            <a:r>
              <a:rPr lang="en-GB" dirty="0"/>
              <a:t>Q6. Thinking about your dealings with specific teams, how satisfied are you with …</a:t>
            </a:r>
          </a:p>
          <a:p>
            <a:r>
              <a:rPr lang="en-NZ" dirty="0"/>
              <a:t>Sample size: All stakeholders able to provide an opinion, sample size varies by statement, provided in brackets beside each statement. Excludes don’t know / not applicable responses.</a:t>
            </a:r>
          </a:p>
          <a:p>
            <a:r>
              <a:rPr lang="en-NZ" dirty="0"/>
              <a:t>*Nett may be higher or lower than very satisfied + satisfied due to rounding</a:t>
            </a:r>
          </a:p>
        </p:txBody>
      </p:sp>
      <p:graphicFrame>
        <p:nvGraphicFramePr>
          <p:cNvPr id="8" name="Table 7">
            <a:extLst>
              <a:ext uri="{FF2B5EF4-FFF2-40B4-BE49-F238E27FC236}">
                <a16:creationId xmlns:a16="http://schemas.microsoft.com/office/drawing/2014/main" id="{AC956657-08CC-2054-8CFD-7E758CB4784E}"/>
              </a:ext>
            </a:extLst>
          </p:cNvPr>
          <p:cNvGraphicFramePr>
            <a:graphicFrameLocks noGrp="1"/>
          </p:cNvGraphicFramePr>
          <p:nvPr>
            <p:extLst>
              <p:ext uri="{D42A27DB-BD31-4B8C-83A1-F6EECF244321}">
                <p14:modId xmlns:p14="http://schemas.microsoft.com/office/powerpoint/2010/main" val="4084201155"/>
              </p:ext>
            </p:extLst>
          </p:nvPr>
        </p:nvGraphicFramePr>
        <p:xfrm>
          <a:off x="10877550" y="2314575"/>
          <a:ext cx="609600" cy="3571878"/>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487809863"/>
                    </a:ext>
                  </a:extLst>
                </a:gridCol>
              </a:tblGrid>
              <a:tr h="595313">
                <a:tc>
                  <a:txBody>
                    <a:bodyPr/>
                    <a:lstStyle/>
                    <a:p>
                      <a:pPr algn="ctr" fontAlgn="b"/>
                      <a:r>
                        <a:rPr lang="en-NZ" sz="1100" b="1" u="none" strike="noStrike" dirty="0">
                          <a:effectLst/>
                        </a:rPr>
                        <a:t>65%</a:t>
                      </a:r>
                      <a:endParaRPr lang="en-NZ"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7466569"/>
                  </a:ext>
                </a:extLst>
              </a:tr>
              <a:tr h="595313">
                <a:tc>
                  <a:txBody>
                    <a:bodyPr/>
                    <a:lstStyle/>
                    <a:p>
                      <a:pPr algn="ctr" fontAlgn="b"/>
                      <a:r>
                        <a:rPr lang="en-NZ" sz="1100" b="1" u="none" strike="noStrike" dirty="0">
                          <a:effectLst/>
                        </a:rPr>
                        <a:t>55%</a:t>
                      </a:r>
                      <a:endParaRPr lang="en-NZ"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3574558"/>
                  </a:ext>
                </a:extLst>
              </a:tr>
              <a:tr h="595313">
                <a:tc>
                  <a:txBody>
                    <a:bodyPr/>
                    <a:lstStyle/>
                    <a:p>
                      <a:pPr algn="ctr" fontAlgn="b"/>
                      <a:r>
                        <a:rPr lang="en-NZ" sz="1100" b="1" u="none" strike="noStrike" dirty="0">
                          <a:effectLst/>
                        </a:rPr>
                        <a:t>61%</a:t>
                      </a:r>
                      <a:endParaRPr lang="en-NZ"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82298450"/>
                  </a:ext>
                </a:extLst>
              </a:tr>
              <a:tr h="595313">
                <a:tc>
                  <a:txBody>
                    <a:bodyPr/>
                    <a:lstStyle/>
                    <a:p>
                      <a:pPr algn="ctr" fontAlgn="b"/>
                      <a:r>
                        <a:rPr lang="en-NZ" sz="1100" b="1" u="none" strike="noStrike" dirty="0">
                          <a:effectLst/>
                        </a:rPr>
                        <a:t>54%</a:t>
                      </a:r>
                      <a:endParaRPr lang="en-NZ"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79351007"/>
                  </a:ext>
                </a:extLst>
              </a:tr>
              <a:tr h="595313">
                <a:tc>
                  <a:txBody>
                    <a:bodyPr/>
                    <a:lstStyle/>
                    <a:p>
                      <a:pPr algn="ctr" fontAlgn="b"/>
                      <a:r>
                        <a:rPr lang="en-NZ" sz="1100" b="1" u="none" strike="noStrike" dirty="0">
                          <a:effectLst/>
                        </a:rPr>
                        <a:t>50%</a:t>
                      </a:r>
                      <a:endParaRPr lang="en-NZ"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9867775"/>
                  </a:ext>
                </a:extLst>
              </a:tr>
              <a:tr h="595313">
                <a:tc>
                  <a:txBody>
                    <a:bodyPr/>
                    <a:lstStyle/>
                    <a:p>
                      <a:pPr algn="ctr" fontAlgn="b"/>
                      <a:r>
                        <a:rPr lang="en-NZ" sz="1100" b="1" u="none" strike="noStrike" dirty="0">
                          <a:effectLst/>
                        </a:rPr>
                        <a:t>61%</a:t>
                      </a:r>
                      <a:endParaRPr lang="en-NZ" sz="11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71770115"/>
                  </a:ext>
                </a:extLst>
              </a:tr>
            </a:tbl>
          </a:graphicData>
        </a:graphic>
      </p:graphicFrame>
      <p:graphicFrame>
        <p:nvGraphicFramePr>
          <p:cNvPr id="4" name="Table 3">
            <a:extLst>
              <a:ext uri="{FF2B5EF4-FFF2-40B4-BE49-F238E27FC236}">
                <a16:creationId xmlns:a16="http://schemas.microsoft.com/office/drawing/2014/main" id="{E7FD322A-14E7-F893-F4DB-619AAE95D51B}"/>
              </a:ext>
            </a:extLst>
          </p:cNvPr>
          <p:cNvGraphicFramePr>
            <a:graphicFrameLocks noGrp="1"/>
          </p:cNvGraphicFramePr>
          <p:nvPr>
            <p:extLst>
              <p:ext uri="{D42A27DB-BD31-4B8C-83A1-F6EECF244321}">
                <p14:modId xmlns:p14="http://schemas.microsoft.com/office/powerpoint/2010/main" val="4124546495"/>
              </p:ext>
            </p:extLst>
          </p:nvPr>
        </p:nvGraphicFramePr>
        <p:xfrm>
          <a:off x="78377" y="2314575"/>
          <a:ext cx="3093448" cy="3514614"/>
        </p:xfrm>
        <a:graphic>
          <a:graphicData uri="http://schemas.openxmlformats.org/drawingml/2006/table">
            <a:tbl>
              <a:tblPr>
                <a:tableStyleId>{5C22544A-7EE6-4342-B048-85BDC9FD1C3A}</a:tableStyleId>
              </a:tblPr>
              <a:tblGrid>
                <a:gridCol w="3093448">
                  <a:extLst>
                    <a:ext uri="{9D8B030D-6E8A-4147-A177-3AD203B41FA5}">
                      <a16:colId xmlns:a16="http://schemas.microsoft.com/office/drawing/2014/main" val="299846131"/>
                    </a:ext>
                  </a:extLst>
                </a:gridCol>
              </a:tblGrid>
              <a:tr h="556960">
                <a:tc>
                  <a:txBody>
                    <a:bodyPr/>
                    <a:lstStyle/>
                    <a:p>
                      <a:pPr algn="r" fontAlgn="b"/>
                      <a:r>
                        <a:rPr lang="en-GB" sz="950" b="0" i="0" u="none" strike="noStrike" dirty="0">
                          <a:solidFill>
                            <a:srgbClr val="000000"/>
                          </a:solidFill>
                          <a:effectLst/>
                          <a:latin typeface="+mj-lt"/>
                        </a:rPr>
                        <a:t>Your interactions with the </a:t>
                      </a:r>
                    </a:p>
                    <a:p>
                      <a:pPr algn="r" fontAlgn="b"/>
                      <a:r>
                        <a:rPr lang="en-GB" sz="950" b="0" i="0" u="none" strike="noStrike" dirty="0">
                          <a:solidFill>
                            <a:srgbClr val="000000"/>
                          </a:solidFill>
                          <a:effectLst/>
                          <a:latin typeface="+mj-lt"/>
                        </a:rPr>
                        <a:t>people at the Film Commission </a:t>
                      </a:r>
                      <a:br>
                        <a:rPr lang="en-GB" sz="950" b="0" i="0" u="none" strike="noStrike" dirty="0">
                          <a:solidFill>
                            <a:srgbClr val="000000"/>
                          </a:solidFill>
                          <a:effectLst/>
                          <a:latin typeface="+mj-lt"/>
                        </a:rPr>
                      </a:br>
                      <a:r>
                        <a:rPr lang="en-GB" sz="950" b="0" i="0" u="none" strike="noStrike" dirty="0">
                          <a:solidFill>
                            <a:srgbClr val="000000"/>
                          </a:solidFill>
                          <a:effectLst/>
                          <a:latin typeface="+mj-lt"/>
                        </a:rPr>
                        <a:t>(n=126)</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18013"/>
                  </a:ext>
                </a:extLst>
              </a:tr>
              <a:tr h="556960">
                <a:tc>
                  <a:txBody>
                    <a:bodyPr/>
                    <a:lstStyle/>
                    <a:p>
                      <a:pPr algn="r" fontAlgn="b"/>
                      <a:r>
                        <a:rPr lang="en-GB" sz="950" b="0" i="0" u="none" strike="noStrike" dirty="0">
                          <a:solidFill>
                            <a:srgbClr val="000000"/>
                          </a:solidFill>
                          <a:effectLst/>
                          <a:latin typeface="+mj-lt"/>
                        </a:rPr>
                        <a:t>Your experience in dealing with the team </a:t>
                      </a:r>
                    </a:p>
                    <a:p>
                      <a:pPr algn="r" fontAlgn="b"/>
                      <a:r>
                        <a:rPr lang="en-GB" sz="950" b="0" i="0" u="none" strike="noStrike" dirty="0">
                          <a:solidFill>
                            <a:srgbClr val="000000"/>
                          </a:solidFill>
                          <a:effectLst/>
                          <a:latin typeface="+mj-lt"/>
                        </a:rPr>
                        <a:t>responsible for screen story marketing </a:t>
                      </a:r>
                    </a:p>
                    <a:p>
                      <a:pPr algn="r" fontAlgn="b"/>
                      <a:r>
                        <a:rPr lang="en-GB" sz="950" b="0" i="0" u="none" strike="noStrike" dirty="0">
                          <a:solidFill>
                            <a:srgbClr val="000000"/>
                          </a:solidFill>
                          <a:effectLst/>
                          <a:latin typeface="+mj-lt"/>
                        </a:rPr>
                        <a:t>(n=89)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432833"/>
                  </a:ext>
                </a:extLst>
              </a:tr>
              <a:tr h="643387">
                <a:tc>
                  <a:txBody>
                    <a:bodyPr/>
                    <a:lstStyle/>
                    <a:p>
                      <a:pPr algn="r" fontAlgn="b"/>
                      <a:r>
                        <a:rPr lang="en-GB" sz="950" b="0" i="0" u="none" strike="noStrike" dirty="0">
                          <a:solidFill>
                            <a:srgbClr val="000000"/>
                          </a:solidFill>
                          <a:effectLst/>
                          <a:latin typeface="+mj-lt"/>
                        </a:rPr>
                        <a:t>Your experience in dealing with the team </a:t>
                      </a:r>
                    </a:p>
                    <a:p>
                      <a:pPr algn="r" fontAlgn="b"/>
                      <a:r>
                        <a:rPr lang="en-GB" sz="950" b="0" i="0" u="none" strike="noStrike" dirty="0">
                          <a:solidFill>
                            <a:srgbClr val="000000"/>
                          </a:solidFill>
                          <a:effectLst/>
                          <a:latin typeface="+mj-lt"/>
                        </a:rPr>
                        <a:t>responsible for screen incentives, co-productions and international screen attractions </a:t>
                      </a:r>
                    </a:p>
                    <a:p>
                      <a:pPr algn="r" fontAlgn="b"/>
                      <a:r>
                        <a:rPr lang="en-GB" sz="950" b="0" i="0" u="none" strike="noStrike" dirty="0">
                          <a:solidFill>
                            <a:srgbClr val="000000"/>
                          </a:solidFill>
                          <a:effectLst/>
                          <a:latin typeface="+mj-lt"/>
                        </a:rPr>
                        <a:t>(n=94)</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5351833"/>
                  </a:ext>
                </a:extLst>
              </a:tr>
              <a:tr h="643387">
                <a:tc>
                  <a:txBody>
                    <a:bodyPr/>
                    <a:lstStyle/>
                    <a:p>
                      <a:pPr algn="r" fontAlgn="b"/>
                      <a:r>
                        <a:rPr lang="en-GB" sz="950" b="0" i="0" u="none" strike="noStrike" dirty="0">
                          <a:solidFill>
                            <a:srgbClr val="000000"/>
                          </a:solidFill>
                          <a:effectLst/>
                          <a:latin typeface="+mj-lt"/>
                        </a:rPr>
                        <a:t>Your experience in dealing with team responsible </a:t>
                      </a:r>
                    </a:p>
                    <a:p>
                      <a:pPr algn="r" fontAlgn="b"/>
                      <a:r>
                        <a:rPr lang="en-GB" sz="950" b="0" i="0" u="none" strike="noStrike" dirty="0">
                          <a:solidFill>
                            <a:srgbClr val="000000"/>
                          </a:solidFill>
                          <a:effectLst/>
                          <a:latin typeface="+mj-lt"/>
                        </a:rPr>
                        <a:t>for development and production funding (including Te Puna </a:t>
                      </a:r>
                      <a:r>
                        <a:rPr lang="en-GB" sz="950" b="0" i="0" u="none" strike="noStrike" dirty="0" err="1">
                          <a:solidFill>
                            <a:srgbClr val="000000"/>
                          </a:solidFill>
                          <a:effectLst/>
                          <a:latin typeface="+mj-lt"/>
                        </a:rPr>
                        <a:t>Kairangi</a:t>
                      </a:r>
                      <a:r>
                        <a:rPr lang="en-GB" sz="950" b="0" i="0" u="none" strike="noStrike" dirty="0">
                          <a:solidFill>
                            <a:srgbClr val="000000"/>
                          </a:solidFill>
                          <a:effectLst/>
                          <a:latin typeface="+mj-lt"/>
                        </a:rPr>
                        <a:t> Premium Fund) </a:t>
                      </a:r>
                      <a:br>
                        <a:rPr lang="en-GB" sz="950" b="0" i="0" u="none" strike="noStrike" dirty="0">
                          <a:solidFill>
                            <a:srgbClr val="000000"/>
                          </a:solidFill>
                          <a:effectLst/>
                          <a:latin typeface="+mj-lt"/>
                        </a:rPr>
                      </a:br>
                      <a:r>
                        <a:rPr lang="en-GB" sz="950" b="0" i="0" u="none" strike="noStrike" dirty="0">
                          <a:solidFill>
                            <a:srgbClr val="000000"/>
                          </a:solidFill>
                          <a:effectLst/>
                          <a:latin typeface="+mj-lt"/>
                        </a:rPr>
                        <a:t>(n=108)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86738090"/>
                  </a:ext>
                </a:extLst>
              </a:tr>
              <a:tr h="556960">
                <a:tc>
                  <a:txBody>
                    <a:bodyPr/>
                    <a:lstStyle/>
                    <a:p>
                      <a:pPr algn="r" fontAlgn="b"/>
                      <a:r>
                        <a:rPr lang="en-GB" sz="950" b="0" i="0" u="none" strike="noStrike" dirty="0">
                          <a:solidFill>
                            <a:srgbClr val="000000"/>
                          </a:solidFill>
                          <a:effectLst/>
                          <a:latin typeface="+mj-lt"/>
                        </a:rPr>
                        <a:t>The support the Film Commission is </a:t>
                      </a:r>
                    </a:p>
                    <a:p>
                      <a:pPr algn="r" fontAlgn="b"/>
                      <a:r>
                        <a:rPr lang="en-GB" sz="950" b="0" i="0" u="none" strike="noStrike" dirty="0">
                          <a:solidFill>
                            <a:srgbClr val="000000"/>
                          </a:solidFill>
                          <a:effectLst/>
                          <a:latin typeface="+mj-lt"/>
                        </a:rPr>
                        <a:t>providing you and/or organisation </a:t>
                      </a:r>
                    </a:p>
                    <a:p>
                      <a:pPr algn="r" fontAlgn="b"/>
                      <a:r>
                        <a:rPr lang="en-GB" sz="950" b="0" i="0" u="none" strike="noStrike" dirty="0">
                          <a:solidFill>
                            <a:srgbClr val="000000"/>
                          </a:solidFill>
                          <a:effectLst/>
                          <a:latin typeface="+mj-lt"/>
                        </a:rPr>
                        <a:t>(n=115)</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4926339"/>
                  </a:ext>
                </a:extLst>
              </a:tr>
              <a:tr h="556960">
                <a:tc>
                  <a:txBody>
                    <a:bodyPr/>
                    <a:lstStyle/>
                    <a:p>
                      <a:pPr algn="r" fontAlgn="b"/>
                      <a:r>
                        <a:rPr lang="en-GB" sz="950" b="0" i="0" u="none" strike="noStrike" dirty="0">
                          <a:solidFill>
                            <a:srgbClr val="000000"/>
                          </a:solidFill>
                          <a:effectLst/>
                          <a:latin typeface="+mj-lt"/>
                        </a:rPr>
                        <a:t>Your experience in dealing with the team </a:t>
                      </a:r>
                    </a:p>
                    <a:p>
                      <a:pPr algn="r" fontAlgn="b"/>
                      <a:r>
                        <a:rPr lang="en-GB" sz="950" b="0" i="0" u="none" strike="noStrike" dirty="0">
                          <a:solidFill>
                            <a:srgbClr val="000000"/>
                          </a:solidFill>
                          <a:effectLst/>
                          <a:latin typeface="+mj-lt"/>
                        </a:rPr>
                        <a:t>responsible for Talent Development</a:t>
                      </a:r>
                    </a:p>
                    <a:p>
                      <a:pPr algn="r" fontAlgn="b"/>
                      <a:r>
                        <a:rPr lang="en-GB" sz="950" b="0" i="0" u="none" strike="noStrike" dirty="0">
                          <a:solidFill>
                            <a:srgbClr val="000000"/>
                          </a:solidFill>
                          <a:effectLst/>
                          <a:latin typeface="+mj-lt"/>
                        </a:rPr>
                        <a:t> (n=97)</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9618595"/>
                  </a:ext>
                </a:extLst>
              </a:tr>
            </a:tbl>
          </a:graphicData>
        </a:graphic>
      </p:graphicFrame>
    </p:spTree>
    <p:extLst>
      <p:ext uri="{BB962C8B-B14F-4D97-AF65-F5344CB8AC3E}">
        <p14:creationId xmlns:p14="http://schemas.microsoft.com/office/powerpoint/2010/main" val="2087372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699C9-FAD3-4ABF-8238-E027F0628B8B}"/>
              </a:ext>
            </a:extLst>
          </p:cNvPr>
          <p:cNvSpPr>
            <a:spLocks noGrp="1"/>
          </p:cNvSpPr>
          <p:nvPr>
            <p:ph type="title"/>
          </p:nvPr>
        </p:nvSpPr>
        <p:spPr/>
        <p:txBody>
          <a:bodyPr anchor="ctr">
            <a:normAutofit/>
          </a:bodyPr>
          <a:lstStyle/>
          <a:p>
            <a:r>
              <a:rPr lang="en-NZ" sz="1600" dirty="0"/>
              <a:t>Almost seven in ten agree that the Film Commission actively supports diversity and inclusion.  In contrast, many fewer think that the NZFC supports the screen sector to adopt more environmentally sustainable practices.  </a:t>
            </a:r>
          </a:p>
        </p:txBody>
      </p:sp>
      <p:graphicFrame>
        <p:nvGraphicFramePr>
          <p:cNvPr id="3" name="Chart 2">
            <a:extLst>
              <a:ext uri="{FF2B5EF4-FFF2-40B4-BE49-F238E27FC236}">
                <a16:creationId xmlns:a16="http://schemas.microsoft.com/office/drawing/2014/main" id="{64DADCAF-E24E-1908-15ED-74BC168A7E42}"/>
              </a:ext>
            </a:extLst>
          </p:cNvPr>
          <p:cNvGraphicFramePr/>
          <p:nvPr>
            <p:extLst>
              <p:ext uri="{D42A27DB-BD31-4B8C-83A1-F6EECF244321}">
                <p14:modId xmlns:p14="http://schemas.microsoft.com/office/powerpoint/2010/main" val="879412074"/>
              </p:ext>
            </p:extLst>
          </p:nvPr>
        </p:nvGraphicFramePr>
        <p:xfrm>
          <a:off x="1647826" y="1602119"/>
          <a:ext cx="10403146" cy="4678562"/>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71282F22-D3B8-A770-B168-BDDA60EBF7C5}"/>
              </a:ext>
            </a:extLst>
          </p:cNvPr>
          <p:cNvSpPr txBox="1"/>
          <p:nvPr/>
        </p:nvSpPr>
        <p:spPr>
          <a:xfrm>
            <a:off x="10717311" y="1573544"/>
            <a:ext cx="982464" cy="646331"/>
          </a:xfrm>
          <a:prstGeom prst="rect">
            <a:avLst/>
          </a:prstGeom>
          <a:noFill/>
        </p:spPr>
        <p:txBody>
          <a:bodyPr wrap="square" rtlCol="0">
            <a:spAutoFit/>
          </a:bodyPr>
          <a:lstStyle/>
          <a:p>
            <a:pPr algn="ctr"/>
            <a:r>
              <a:rPr lang="en-NZ" sz="1200" dirty="0"/>
              <a:t>Nett agree (strongly / slightly)</a:t>
            </a:r>
          </a:p>
        </p:txBody>
      </p:sp>
      <p:sp>
        <p:nvSpPr>
          <p:cNvPr id="33" name="TextBox 32">
            <a:extLst>
              <a:ext uri="{FF2B5EF4-FFF2-40B4-BE49-F238E27FC236}">
                <a16:creationId xmlns:a16="http://schemas.microsoft.com/office/drawing/2014/main" id="{C9A8D04D-5486-AF38-0EAE-1EE5A5EDE586}"/>
              </a:ext>
            </a:extLst>
          </p:cNvPr>
          <p:cNvSpPr txBox="1"/>
          <p:nvPr/>
        </p:nvSpPr>
        <p:spPr>
          <a:xfrm>
            <a:off x="141027" y="1182015"/>
            <a:ext cx="11479473" cy="276999"/>
          </a:xfrm>
          <a:prstGeom prst="rect">
            <a:avLst/>
          </a:prstGeom>
          <a:noFill/>
        </p:spPr>
        <p:txBody>
          <a:bodyPr wrap="square">
            <a:spAutoFit/>
          </a:bodyPr>
          <a:lstStyle/>
          <a:p>
            <a:r>
              <a:rPr lang="en-NZ" sz="1200" i="1" dirty="0"/>
              <a:t>Q. </a:t>
            </a:r>
            <a:r>
              <a:rPr lang="en-GB" sz="1200" i="1" dirty="0"/>
              <a:t>How strongly do you agree or disagree with the following statements about the New Zealand Film Commission?</a:t>
            </a:r>
            <a:endParaRPr lang="en-NZ" sz="1200" i="1" dirty="0"/>
          </a:p>
        </p:txBody>
      </p:sp>
      <p:sp>
        <p:nvSpPr>
          <p:cNvPr id="6" name="Footer Placeholder 3">
            <a:extLst>
              <a:ext uri="{FF2B5EF4-FFF2-40B4-BE49-F238E27FC236}">
                <a16:creationId xmlns:a16="http://schemas.microsoft.com/office/drawing/2014/main" id="{8E8E21AE-34FC-0C0E-70DC-30BE19BA16C5}"/>
              </a:ext>
            </a:extLst>
          </p:cNvPr>
          <p:cNvSpPr>
            <a:spLocks noGrp="1"/>
          </p:cNvSpPr>
          <p:nvPr>
            <p:ph type="ftr" sz="quarter" idx="11"/>
          </p:nvPr>
        </p:nvSpPr>
        <p:spPr>
          <a:xfrm>
            <a:off x="216000" y="6415034"/>
            <a:ext cx="9251850" cy="338554"/>
          </a:xfrm>
        </p:spPr>
        <p:txBody>
          <a:bodyPr/>
          <a:lstStyle/>
          <a:p>
            <a:r>
              <a:rPr lang="en-NZ" dirty="0"/>
              <a:t>Source: </a:t>
            </a:r>
            <a:r>
              <a:rPr lang="en-GB" dirty="0"/>
              <a:t>Q8. How strongly do you agree or disagree with the following statements about the New Zealand Film Commission?</a:t>
            </a:r>
          </a:p>
          <a:p>
            <a:r>
              <a:rPr lang="en-NZ" dirty="0"/>
              <a:t>Sample size: All stakeholders able to provide an opinion, sample size varies by statement, provided in brackets beside each statement. Excludes don’t know / not applicable responses.</a:t>
            </a:r>
          </a:p>
        </p:txBody>
      </p:sp>
      <p:graphicFrame>
        <p:nvGraphicFramePr>
          <p:cNvPr id="7" name="Table 6">
            <a:extLst>
              <a:ext uri="{FF2B5EF4-FFF2-40B4-BE49-F238E27FC236}">
                <a16:creationId xmlns:a16="http://schemas.microsoft.com/office/drawing/2014/main" id="{6DD8A9E0-9859-E996-1CA1-00F15E9EB446}"/>
              </a:ext>
            </a:extLst>
          </p:cNvPr>
          <p:cNvGraphicFramePr>
            <a:graphicFrameLocks noGrp="1"/>
          </p:cNvGraphicFramePr>
          <p:nvPr>
            <p:extLst>
              <p:ext uri="{D42A27DB-BD31-4B8C-83A1-F6EECF244321}">
                <p14:modId xmlns:p14="http://schemas.microsoft.com/office/powerpoint/2010/main" val="1183209307"/>
              </p:ext>
            </p:extLst>
          </p:nvPr>
        </p:nvGraphicFramePr>
        <p:xfrm>
          <a:off x="177900" y="2219875"/>
          <a:ext cx="2993925" cy="2849275"/>
        </p:xfrm>
        <a:graphic>
          <a:graphicData uri="http://schemas.openxmlformats.org/drawingml/2006/table">
            <a:tbl>
              <a:tblPr>
                <a:tableStyleId>{5C22544A-7EE6-4342-B048-85BDC9FD1C3A}</a:tableStyleId>
              </a:tblPr>
              <a:tblGrid>
                <a:gridCol w="2993925">
                  <a:extLst>
                    <a:ext uri="{9D8B030D-6E8A-4147-A177-3AD203B41FA5}">
                      <a16:colId xmlns:a16="http://schemas.microsoft.com/office/drawing/2014/main" val="299846131"/>
                    </a:ext>
                  </a:extLst>
                </a:gridCol>
              </a:tblGrid>
              <a:tr h="1061047">
                <a:tc>
                  <a:txBody>
                    <a:bodyPr/>
                    <a:lstStyle/>
                    <a:p>
                      <a:pPr algn="r" fontAlgn="b"/>
                      <a:r>
                        <a:rPr lang="en-GB" sz="1100" b="0" i="0" u="none" strike="noStrike" dirty="0">
                          <a:solidFill>
                            <a:srgbClr val="000000"/>
                          </a:solidFill>
                          <a:effectLst/>
                          <a:latin typeface="+mn-lt"/>
                        </a:rPr>
                        <a:t>NZFC actively identifies, supports and promotes diversity and inclusion* offering an inclusive and accessible environment to stakeholders </a:t>
                      </a:r>
                      <a:br>
                        <a:rPr lang="en-GB" sz="1100" b="0" i="0" u="none" strike="noStrike" dirty="0">
                          <a:solidFill>
                            <a:srgbClr val="000000"/>
                          </a:solidFill>
                          <a:effectLst/>
                          <a:latin typeface="+mn-lt"/>
                        </a:rPr>
                      </a:br>
                      <a:r>
                        <a:rPr lang="en-GB" sz="1100" b="0" i="0" u="none" strike="noStrike" dirty="0">
                          <a:solidFill>
                            <a:srgbClr val="000000"/>
                          </a:solidFill>
                          <a:effectLst/>
                          <a:latin typeface="+mn-lt"/>
                        </a:rPr>
                        <a:t>(n=118)</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1718013"/>
                  </a:ext>
                </a:extLst>
              </a:tr>
              <a:tr h="894114">
                <a:tc>
                  <a:txBody>
                    <a:bodyPr/>
                    <a:lstStyle/>
                    <a:p>
                      <a:pPr algn="r" fontAlgn="b"/>
                      <a:r>
                        <a:rPr lang="en-GB" sz="1100" b="0" i="0" u="none" strike="noStrike" dirty="0">
                          <a:solidFill>
                            <a:srgbClr val="000000"/>
                          </a:solidFill>
                          <a:effectLst/>
                          <a:latin typeface="+mn-lt"/>
                        </a:rPr>
                        <a:t>New Zealand is a world leading destination for screen production </a:t>
                      </a:r>
                      <a:br>
                        <a:rPr lang="en-GB" sz="1100" b="0" i="0" u="none" strike="noStrike" dirty="0">
                          <a:solidFill>
                            <a:srgbClr val="000000"/>
                          </a:solidFill>
                          <a:effectLst/>
                          <a:latin typeface="+mn-lt"/>
                        </a:rPr>
                      </a:br>
                      <a:r>
                        <a:rPr lang="en-GB" sz="1100" b="0" i="0" u="none" strike="noStrike" dirty="0">
                          <a:solidFill>
                            <a:srgbClr val="000000"/>
                          </a:solidFill>
                          <a:effectLst/>
                          <a:latin typeface="+mn-lt"/>
                        </a:rPr>
                        <a:t>(n=119)</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65432833"/>
                  </a:ext>
                </a:extLst>
              </a:tr>
              <a:tr h="894114">
                <a:tc>
                  <a:txBody>
                    <a:bodyPr/>
                    <a:lstStyle/>
                    <a:p>
                      <a:pPr algn="r" fontAlgn="b"/>
                      <a:r>
                        <a:rPr lang="en-GB" sz="1100" b="0" i="0" u="none" strike="noStrike" dirty="0">
                          <a:solidFill>
                            <a:srgbClr val="000000"/>
                          </a:solidFill>
                          <a:effectLst/>
                          <a:latin typeface="+mn-lt"/>
                        </a:rPr>
                        <a:t>NZFC supports the screen sector to adopt more environmentally sustainable practices </a:t>
                      </a:r>
                    </a:p>
                    <a:p>
                      <a:pPr algn="r" fontAlgn="b"/>
                      <a:r>
                        <a:rPr lang="en-GB" sz="1100" b="0" i="0" u="none" strike="noStrike" dirty="0">
                          <a:solidFill>
                            <a:srgbClr val="000000"/>
                          </a:solidFill>
                          <a:effectLst/>
                          <a:latin typeface="+mn-lt"/>
                        </a:rPr>
                        <a:t>(n=101)</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25351833"/>
                  </a:ext>
                </a:extLst>
              </a:tr>
            </a:tbl>
          </a:graphicData>
        </a:graphic>
      </p:graphicFrame>
      <p:graphicFrame>
        <p:nvGraphicFramePr>
          <p:cNvPr id="5" name="Table 4">
            <a:extLst>
              <a:ext uri="{FF2B5EF4-FFF2-40B4-BE49-F238E27FC236}">
                <a16:creationId xmlns:a16="http://schemas.microsoft.com/office/drawing/2014/main" id="{A153FDFF-3E22-194C-45E3-44EA8360BA3A}"/>
              </a:ext>
            </a:extLst>
          </p:cNvPr>
          <p:cNvGraphicFramePr>
            <a:graphicFrameLocks noGrp="1"/>
          </p:cNvGraphicFramePr>
          <p:nvPr>
            <p:extLst>
              <p:ext uri="{D42A27DB-BD31-4B8C-83A1-F6EECF244321}">
                <p14:modId xmlns:p14="http://schemas.microsoft.com/office/powerpoint/2010/main" val="3963802976"/>
              </p:ext>
            </p:extLst>
          </p:nvPr>
        </p:nvGraphicFramePr>
        <p:xfrm>
          <a:off x="10958465" y="2304362"/>
          <a:ext cx="609600" cy="2849274"/>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880184420"/>
                    </a:ext>
                  </a:extLst>
                </a:gridCol>
              </a:tblGrid>
              <a:tr h="949758">
                <a:tc>
                  <a:txBody>
                    <a:bodyPr/>
                    <a:lstStyle/>
                    <a:p>
                      <a:pPr algn="ctr" fontAlgn="b"/>
                      <a:r>
                        <a:rPr lang="en-NZ" sz="1200" b="1" u="none" strike="noStrike" dirty="0">
                          <a:effectLst/>
                        </a:rPr>
                        <a:t>69%</a:t>
                      </a:r>
                      <a:endParaRPr lang="en-NZ" sz="12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78295951"/>
                  </a:ext>
                </a:extLst>
              </a:tr>
              <a:tr h="949758">
                <a:tc>
                  <a:txBody>
                    <a:bodyPr/>
                    <a:lstStyle/>
                    <a:p>
                      <a:pPr algn="ctr" fontAlgn="b"/>
                      <a:r>
                        <a:rPr lang="en-NZ" sz="1200" b="1" u="none" strike="noStrike">
                          <a:effectLst/>
                        </a:rPr>
                        <a:t>67%</a:t>
                      </a:r>
                      <a:endParaRPr lang="en-NZ" sz="1200" b="1" i="0" u="none" strike="noStrike">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01379237"/>
                  </a:ext>
                </a:extLst>
              </a:tr>
              <a:tr h="949758">
                <a:tc>
                  <a:txBody>
                    <a:bodyPr/>
                    <a:lstStyle/>
                    <a:p>
                      <a:pPr algn="ctr" fontAlgn="b"/>
                      <a:r>
                        <a:rPr lang="en-NZ" sz="1200" b="1" u="none" strike="noStrike" dirty="0">
                          <a:effectLst/>
                        </a:rPr>
                        <a:t>37%</a:t>
                      </a:r>
                      <a:endParaRPr lang="en-NZ" sz="1200" b="1" i="0" u="none" strike="noStrike" dirty="0">
                        <a:solidFill>
                          <a:srgbClr val="000000"/>
                        </a:solidFill>
                        <a:effectLst/>
                        <a:latin typeface="Calibri" panose="020F0502020204030204" pitchFamily="34" charset="0"/>
                      </a:endParaRP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16674725"/>
                  </a:ext>
                </a:extLst>
              </a:tr>
            </a:tbl>
          </a:graphicData>
        </a:graphic>
      </p:graphicFrame>
      <p:sp>
        <p:nvSpPr>
          <p:cNvPr id="9" name="Footer Placeholder 3">
            <a:extLst>
              <a:ext uri="{FF2B5EF4-FFF2-40B4-BE49-F238E27FC236}">
                <a16:creationId xmlns:a16="http://schemas.microsoft.com/office/drawing/2014/main" id="{A61F8451-3622-AE24-B3D3-27334199C186}"/>
              </a:ext>
            </a:extLst>
          </p:cNvPr>
          <p:cNvSpPr txBox="1">
            <a:spLocks/>
          </p:cNvSpPr>
          <p:nvPr/>
        </p:nvSpPr>
        <p:spPr>
          <a:xfrm>
            <a:off x="141027" y="5923077"/>
            <a:ext cx="9526848" cy="338554"/>
          </a:xfrm>
          <a:prstGeom prst="rect">
            <a:avLst/>
          </a:prstGeom>
        </p:spPr>
        <p:txBody>
          <a:bodyPr wrap="square">
            <a:spAutoFit/>
          </a:bodyPr>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t>* Note: The following definitions were provided around diversity and inclusion: Diversity recognises, respects and celebrates visible and non-visible differences of screen industry practitioners, organisations, audiences and communities. Inclusion is a practice that removes barriers and provides the conditions for equitable opportunities, access to resources and meaningful collaboration. </a:t>
            </a:r>
            <a:endParaRPr lang="en-NZ" dirty="0"/>
          </a:p>
        </p:txBody>
      </p:sp>
    </p:spTree>
    <p:extLst>
      <p:ext uri="{BB962C8B-B14F-4D97-AF65-F5344CB8AC3E}">
        <p14:creationId xmlns:p14="http://schemas.microsoft.com/office/powerpoint/2010/main" val="3956920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53E7-70A8-BE65-205F-3F5857A94434}"/>
              </a:ext>
            </a:extLst>
          </p:cNvPr>
          <p:cNvSpPr>
            <a:spLocks noGrp="1"/>
          </p:cNvSpPr>
          <p:nvPr>
            <p:ph type="title"/>
          </p:nvPr>
        </p:nvSpPr>
        <p:spPr/>
        <p:txBody>
          <a:bodyPr>
            <a:normAutofit/>
          </a:bodyPr>
          <a:lstStyle/>
          <a:p>
            <a:r>
              <a:rPr lang="en-NZ" sz="1600" dirty="0"/>
              <a:t>When asked what the Film Commission could do to improve diversity and inclusion, comments centred on the need for systemic change in the funding and support models, alongside more of a focus on new and emerging filmmakers.</a:t>
            </a:r>
          </a:p>
        </p:txBody>
      </p:sp>
      <p:sp>
        <p:nvSpPr>
          <p:cNvPr id="5" name="Footer Placeholder 3">
            <a:extLst>
              <a:ext uri="{FF2B5EF4-FFF2-40B4-BE49-F238E27FC236}">
                <a16:creationId xmlns:a16="http://schemas.microsoft.com/office/drawing/2014/main" id="{11B799AB-D0CB-111B-E7E8-05B21300FAD7}"/>
              </a:ext>
            </a:extLst>
          </p:cNvPr>
          <p:cNvSpPr txBox="1">
            <a:spLocks/>
          </p:cNvSpPr>
          <p:nvPr/>
        </p:nvSpPr>
        <p:spPr>
          <a:xfrm>
            <a:off x="216000" y="6415034"/>
            <a:ext cx="9251850" cy="338554"/>
          </a:xfrm>
          <a:prstGeom prst="rect">
            <a:avLst/>
          </a:prstGeom>
        </p:spPr>
        <p:txBody>
          <a:bodyPr wrap="square">
            <a:spAutoFit/>
          </a:bodyPr>
          <a:lstStyle>
            <a:defPPr>
              <a:defRPr lang="en-US"/>
            </a:defPPr>
            <a:lvl1pPr marL="0" algn="l"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NZ" dirty="0"/>
              <a:t>Source: </a:t>
            </a:r>
            <a:r>
              <a:rPr lang="en-GB" dirty="0"/>
              <a:t>Q9. What do you think the Film Commission could do to better identify, support, and develop diversity?</a:t>
            </a:r>
          </a:p>
          <a:p>
            <a:r>
              <a:rPr lang="en-GB" dirty="0"/>
              <a:t>Answered by those who do not ‘strongly agree’ that the NZFC actively identifies, supports and promotes diversity and inclusion offering an inclusive and accessible environment to stakeholders</a:t>
            </a:r>
          </a:p>
        </p:txBody>
      </p:sp>
      <p:graphicFrame>
        <p:nvGraphicFramePr>
          <p:cNvPr id="7" name="Table 9">
            <a:extLst>
              <a:ext uri="{FF2B5EF4-FFF2-40B4-BE49-F238E27FC236}">
                <a16:creationId xmlns:a16="http://schemas.microsoft.com/office/drawing/2014/main" id="{A93E4D03-DFFA-68CB-A518-401B15D4421D}"/>
              </a:ext>
            </a:extLst>
          </p:cNvPr>
          <p:cNvGraphicFramePr>
            <a:graphicFrameLocks noGrp="1"/>
          </p:cNvGraphicFramePr>
          <p:nvPr>
            <p:extLst>
              <p:ext uri="{D42A27DB-BD31-4B8C-83A1-F6EECF244321}">
                <p14:modId xmlns:p14="http://schemas.microsoft.com/office/powerpoint/2010/main" val="1412047572"/>
              </p:ext>
            </p:extLst>
          </p:nvPr>
        </p:nvGraphicFramePr>
        <p:xfrm>
          <a:off x="359999" y="2352939"/>
          <a:ext cx="3617921" cy="3729530"/>
        </p:xfrm>
        <a:graphic>
          <a:graphicData uri="http://schemas.openxmlformats.org/drawingml/2006/table">
            <a:tbl>
              <a:tblPr firstRow="1" bandRow="1">
                <a:tableStyleId>{5C22544A-7EE6-4342-B048-85BDC9FD1C3A}</a:tableStyleId>
              </a:tblPr>
              <a:tblGrid>
                <a:gridCol w="3617921">
                  <a:extLst>
                    <a:ext uri="{9D8B030D-6E8A-4147-A177-3AD203B41FA5}">
                      <a16:colId xmlns:a16="http://schemas.microsoft.com/office/drawing/2014/main" val="2110568564"/>
                    </a:ext>
                  </a:extLst>
                </a:gridCol>
              </a:tblGrid>
              <a:tr h="106409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Engage in good faith with industry organisations whose roles are to advocate for diversity and inclusion and, most importantly, not set these organisations up to compete against each other.</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0000"/>
                      </a:schemeClr>
                    </a:solidFill>
                  </a:tcPr>
                </a:tc>
                <a:extLst>
                  <a:ext uri="{0D108BD9-81ED-4DB2-BD59-A6C34878D82A}">
                    <a16:rowId xmlns:a16="http://schemas.microsoft.com/office/drawing/2014/main" val="2162908267"/>
                  </a:ext>
                </a:extLst>
              </a:tr>
              <a:tr h="109490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Stop enabling producers to entirely own the IP of these very people. Stop producers dispossessing them of their stories. The NZFC actually has the power to do this - it just doesn't have the political appetite.</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0000"/>
                      </a:schemeClr>
                    </a:solidFill>
                  </a:tcPr>
                </a:tc>
                <a:extLst>
                  <a:ext uri="{0D108BD9-81ED-4DB2-BD59-A6C34878D82A}">
                    <a16:rowId xmlns:a16="http://schemas.microsoft.com/office/drawing/2014/main" val="1323766460"/>
                  </a:ext>
                </a:extLst>
              </a:tr>
              <a:tr h="1570529">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The current feature film investment model requiring international attachments before production disadvantages culturally authentic films. This requirement forces producers to attach bankable talent which may not be appropriate for NZ stories. And it sets up a litmus test which isn’t appropriate for most indigenous and diverse projects.</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40000"/>
                      </a:schemeClr>
                    </a:solidFill>
                  </a:tcPr>
                </a:tc>
                <a:extLst>
                  <a:ext uri="{0D108BD9-81ED-4DB2-BD59-A6C34878D82A}">
                    <a16:rowId xmlns:a16="http://schemas.microsoft.com/office/drawing/2014/main" val="442568517"/>
                  </a:ext>
                </a:extLst>
              </a:tr>
            </a:tbl>
          </a:graphicData>
        </a:graphic>
      </p:graphicFrame>
      <p:sp>
        <p:nvSpPr>
          <p:cNvPr id="8" name="TextBox 7">
            <a:extLst>
              <a:ext uri="{FF2B5EF4-FFF2-40B4-BE49-F238E27FC236}">
                <a16:creationId xmlns:a16="http://schemas.microsoft.com/office/drawing/2014/main" id="{4DBBD356-AB6F-7306-6C69-CEC935C9081B}"/>
              </a:ext>
            </a:extLst>
          </p:cNvPr>
          <p:cNvSpPr txBox="1"/>
          <p:nvPr/>
        </p:nvSpPr>
        <p:spPr>
          <a:xfrm>
            <a:off x="359998" y="1718266"/>
            <a:ext cx="3621451" cy="338554"/>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Systemic changes</a:t>
            </a:r>
          </a:p>
        </p:txBody>
      </p:sp>
      <p:sp>
        <p:nvSpPr>
          <p:cNvPr id="9" name="TextBox 8">
            <a:extLst>
              <a:ext uri="{FF2B5EF4-FFF2-40B4-BE49-F238E27FC236}">
                <a16:creationId xmlns:a16="http://schemas.microsoft.com/office/drawing/2014/main" id="{73E382F2-3470-2958-6612-5AE96EA295FB}"/>
              </a:ext>
            </a:extLst>
          </p:cNvPr>
          <p:cNvSpPr txBox="1"/>
          <p:nvPr/>
        </p:nvSpPr>
        <p:spPr>
          <a:xfrm>
            <a:off x="4272952" y="1718266"/>
            <a:ext cx="3646096" cy="338554"/>
          </a:xfrm>
          <a:prstGeom prst="rect">
            <a:avLst/>
          </a:prstGeom>
          <a:solidFill>
            <a:schemeClr val="accent2"/>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Move away from box-ticking</a:t>
            </a:r>
          </a:p>
        </p:txBody>
      </p:sp>
      <p:sp>
        <p:nvSpPr>
          <p:cNvPr id="10" name="TextBox 9">
            <a:extLst>
              <a:ext uri="{FF2B5EF4-FFF2-40B4-BE49-F238E27FC236}">
                <a16:creationId xmlns:a16="http://schemas.microsoft.com/office/drawing/2014/main" id="{E7A47327-8C62-34FC-00FD-C86AF73D1EFC}"/>
              </a:ext>
            </a:extLst>
          </p:cNvPr>
          <p:cNvSpPr txBox="1"/>
          <p:nvPr/>
        </p:nvSpPr>
        <p:spPr>
          <a:xfrm>
            <a:off x="8210550" y="1718266"/>
            <a:ext cx="3646096" cy="338554"/>
          </a:xfrm>
          <a:prstGeom prst="rect">
            <a:avLst/>
          </a:prstGeom>
          <a:solidFill>
            <a:schemeClr val="accent3"/>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Arial" panose="020B0604020202020204" pitchFamily="34" charset="0"/>
                <a:ea typeface="+mn-ea"/>
                <a:cs typeface="+mn-cs"/>
              </a:rPr>
              <a:t>Focus on emerging filmmakers</a:t>
            </a:r>
          </a:p>
        </p:txBody>
      </p:sp>
      <p:grpSp>
        <p:nvGrpSpPr>
          <p:cNvPr id="11" name="Group 10">
            <a:extLst>
              <a:ext uri="{FF2B5EF4-FFF2-40B4-BE49-F238E27FC236}">
                <a16:creationId xmlns:a16="http://schemas.microsoft.com/office/drawing/2014/main" id="{F0156EE0-A2AE-3424-279E-A5E77F084DA4}"/>
              </a:ext>
            </a:extLst>
          </p:cNvPr>
          <p:cNvGrpSpPr/>
          <p:nvPr/>
        </p:nvGrpSpPr>
        <p:grpSpPr>
          <a:xfrm>
            <a:off x="4133850" y="1718266"/>
            <a:ext cx="3914775" cy="4364200"/>
            <a:chOff x="4133850" y="1690341"/>
            <a:chExt cx="3914775" cy="4027305"/>
          </a:xfrm>
        </p:grpSpPr>
        <p:cxnSp>
          <p:nvCxnSpPr>
            <p:cNvPr id="12" name="Straight Connector 11">
              <a:extLst>
                <a:ext uri="{FF2B5EF4-FFF2-40B4-BE49-F238E27FC236}">
                  <a16:creationId xmlns:a16="http://schemas.microsoft.com/office/drawing/2014/main" id="{A43099DC-2DAB-E4DA-380B-1BB6DDF263EE}"/>
                </a:ext>
              </a:extLst>
            </p:cNvPr>
            <p:cNvCxnSpPr>
              <a:cxnSpLocks/>
            </p:cNvCxnSpPr>
            <p:nvPr/>
          </p:nvCxnSpPr>
          <p:spPr>
            <a:xfrm>
              <a:off x="4133850" y="1690341"/>
              <a:ext cx="0" cy="4027305"/>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8520CC1-110A-951A-341E-1C257CC57A45}"/>
                </a:ext>
              </a:extLst>
            </p:cNvPr>
            <p:cNvCxnSpPr>
              <a:cxnSpLocks/>
            </p:cNvCxnSpPr>
            <p:nvPr/>
          </p:nvCxnSpPr>
          <p:spPr>
            <a:xfrm>
              <a:off x="8048625" y="1692787"/>
              <a:ext cx="0" cy="4024859"/>
            </a:xfrm>
            <a:prstGeom prst="line">
              <a:avLst/>
            </a:prstGeom>
            <a:ln w="12700">
              <a:solidFill>
                <a:schemeClr val="tx1"/>
              </a:solidFill>
              <a:tailEnd type="none"/>
            </a:ln>
          </p:spPr>
          <p:style>
            <a:lnRef idx="1">
              <a:schemeClr val="accent1"/>
            </a:lnRef>
            <a:fillRef idx="0">
              <a:schemeClr val="accent1"/>
            </a:fillRef>
            <a:effectRef idx="0">
              <a:schemeClr val="accent1"/>
            </a:effectRef>
            <a:fontRef idx="minor">
              <a:schemeClr val="tx1"/>
            </a:fontRef>
          </p:style>
        </p:cxnSp>
      </p:grpSp>
      <p:graphicFrame>
        <p:nvGraphicFramePr>
          <p:cNvPr id="14" name="Table 9">
            <a:extLst>
              <a:ext uri="{FF2B5EF4-FFF2-40B4-BE49-F238E27FC236}">
                <a16:creationId xmlns:a16="http://schemas.microsoft.com/office/drawing/2014/main" id="{13FA39D1-3ABB-D888-25B8-E59CE6212381}"/>
              </a:ext>
            </a:extLst>
          </p:cNvPr>
          <p:cNvGraphicFramePr>
            <a:graphicFrameLocks noGrp="1"/>
          </p:cNvGraphicFramePr>
          <p:nvPr>
            <p:extLst>
              <p:ext uri="{D42A27DB-BD31-4B8C-83A1-F6EECF244321}">
                <p14:modId xmlns:p14="http://schemas.microsoft.com/office/powerpoint/2010/main" val="4016692929"/>
              </p:ext>
            </p:extLst>
          </p:nvPr>
        </p:nvGraphicFramePr>
        <p:xfrm>
          <a:off x="4272952" y="2352939"/>
          <a:ext cx="3617921" cy="3729530"/>
        </p:xfrm>
        <a:graphic>
          <a:graphicData uri="http://schemas.openxmlformats.org/drawingml/2006/table">
            <a:tbl>
              <a:tblPr firstRow="1" bandRow="1">
                <a:tableStyleId>{5C22544A-7EE6-4342-B048-85BDC9FD1C3A}</a:tableStyleId>
              </a:tblPr>
              <a:tblGrid>
                <a:gridCol w="3617921">
                  <a:extLst>
                    <a:ext uri="{9D8B030D-6E8A-4147-A177-3AD203B41FA5}">
                      <a16:colId xmlns:a16="http://schemas.microsoft.com/office/drawing/2014/main" val="2110568564"/>
                    </a:ext>
                  </a:extLst>
                </a:gridCol>
              </a:tblGrid>
              <a:tr h="104988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Stop dumbing down diversity into an anxious tick box report. It feels insulting to feel that your work is being assessed as part of a quota. Even though they are not huge money spinners we could be working harder to grow documentaries about things that currently have little presence, not just chasing after 'representation'.</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extLst>
                  <a:ext uri="{0D108BD9-81ED-4DB2-BD59-A6C34878D82A}">
                    <a16:rowId xmlns:a16="http://schemas.microsoft.com/office/drawing/2014/main" val="2162908267"/>
                  </a:ext>
                </a:extLst>
              </a:tr>
              <a:tr h="83106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Some past projects and practices have abused indigenous film makers, minority film makers through 'box check' funding enabled by the NZFC.</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extLst>
                  <a:ext uri="{0D108BD9-81ED-4DB2-BD59-A6C34878D82A}">
                    <a16:rowId xmlns:a16="http://schemas.microsoft.com/office/drawing/2014/main" val="1323766460"/>
                  </a:ext>
                </a:extLst>
              </a:tr>
              <a:tr h="718975">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Prefer to see a more nuanced approach. The constant box-ticking misses some opportunities. Now the targets seem to be more around ethnicity, which I support, but see some groups (gay and white, female and white) who have never been supported now missing out all over again. Age also needs representation but is seldom considered</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40000"/>
                      </a:schemeClr>
                    </a:solidFill>
                  </a:tcPr>
                </a:tc>
                <a:extLst>
                  <a:ext uri="{0D108BD9-81ED-4DB2-BD59-A6C34878D82A}">
                    <a16:rowId xmlns:a16="http://schemas.microsoft.com/office/drawing/2014/main" val="442568517"/>
                  </a:ext>
                </a:extLst>
              </a:tr>
            </a:tbl>
          </a:graphicData>
        </a:graphic>
      </p:graphicFrame>
      <p:graphicFrame>
        <p:nvGraphicFramePr>
          <p:cNvPr id="15" name="Table 9">
            <a:extLst>
              <a:ext uri="{FF2B5EF4-FFF2-40B4-BE49-F238E27FC236}">
                <a16:creationId xmlns:a16="http://schemas.microsoft.com/office/drawing/2014/main" id="{D8A23703-BFD7-D067-7D1B-D7027B13DAAE}"/>
              </a:ext>
            </a:extLst>
          </p:cNvPr>
          <p:cNvGraphicFramePr>
            <a:graphicFrameLocks noGrp="1"/>
          </p:cNvGraphicFramePr>
          <p:nvPr>
            <p:extLst>
              <p:ext uri="{D42A27DB-BD31-4B8C-83A1-F6EECF244321}">
                <p14:modId xmlns:p14="http://schemas.microsoft.com/office/powerpoint/2010/main" val="3127866215"/>
              </p:ext>
            </p:extLst>
          </p:nvPr>
        </p:nvGraphicFramePr>
        <p:xfrm>
          <a:off x="8238725" y="2352937"/>
          <a:ext cx="3617921" cy="3729529"/>
        </p:xfrm>
        <a:graphic>
          <a:graphicData uri="http://schemas.openxmlformats.org/drawingml/2006/table">
            <a:tbl>
              <a:tblPr firstRow="1" bandRow="1">
                <a:tableStyleId>{5C22544A-7EE6-4342-B048-85BDC9FD1C3A}</a:tableStyleId>
              </a:tblPr>
              <a:tblGrid>
                <a:gridCol w="3617921">
                  <a:extLst>
                    <a:ext uri="{9D8B030D-6E8A-4147-A177-3AD203B41FA5}">
                      <a16:colId xmlns:a16="http://schemas.microsoft.com/office/drawing/2014/main" val="2110568564"/>
                    </a:ext>
                  </a:extLst>
                </a:gridCol>
              </a:tblGrid>
              <a:tr h="131120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Find a way up the ladder, better career paths for diverse talent. A lot of diverse talent get jammed up in the emerging space. Many stakeholders and higher ups are still not open to collaborating with younger filmmakers unless explicitly mandated to.</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40000"/>
                      </a:schemeClr>
                    </a:solidFill>
                  </a:tcPr>
                </a:tc>
                <a:extLst>
                  <a:ext uri="{0D108BD9-81ED-4DB2-BD59-A6C34878D82A}">
                    <a16:rowId xmlns:a16="http://schemas.microsoft.com/office/drawing/2014/main" val="2162908267"/>
                  </a:ext>
                </a:extLst>
              </a:tr>
              <a:tr h="1311208">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prstClr val="black"/>
                          </a:solidFill>
                          <a:effectLst/>
                          <a:uLnTx/>
                          <a:uFillTx/>
                          <a:latin typeface="+mn-lt"/>
                          <a:ea typeface="+mn-ea"/>
                          <a:cs typeface="+mn-cs"/>
                        </a:rPr>
                        <a:t>The NZFC can support diversity in our films by financing younger more exciting filmmakers and allowing them to make mistakes. Give money to filmmakers who have a vision, who might make a disaster of a film, but be brave and allow them to grow. </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40000"/>
                      </a:schemeClr>
                    </a:solidFill>
                  </a:tcPr>
                </a:tc>
                <a:extLst>
                  <a:ext uri="{0D108BD9-81ED-4DB2-BD59-A6C34878D82A}">
                    <a16:rowId xmlns:a16="http://schemas.microsoft.com/office/drawing/2014/main" val="1323766460"/>
                  </a:ext>
                </a:extLst>
              </a:tr>
              <a:tr h="110711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err="1">
                          <a:ln>
                            <a:noFill/>
                          </a:ln>
                          <a:solidFill>
                            <a:prstClr val="black"/>
                          </a:solidFill>
                          <a:effectLst/>
                          <a:uLnTx/>
                          <a:uFillTx/>
                          <a:latin typeface="+mn-lt"/>
                          <a:ea typeface="+mn-ea"/>
                          <a:cs typeface="+mn-cs"/>
                        </a:rPr>
                        <a:t>Rautaki</a:t>
                      </a:r>
                      <a:r>
                        <a:rPr kumimoji="0" lang="en-GB" sz="1200" b="0" i="1" u="none" strike="noStrike" kern="1200" cap="none" spc="0" normalizeH="0" baseline="0" noProof="0" dirty="0">
                          <a:ln>
                            <a:noFill/>
                          </a:ln>
                          <a:solidFill>
                            <a:prstClr val="black"/>
                          </a:solidFill>
                          <a:effectLst/>
                          <a:uLnTx/>
                          <a:uFillTx/>
                          <a:latin typeface="+mn-lt"/>
                          <a:ea typeface="+mn-ea"/>
                          <a:cs typeface="+mn-cs"/>
                        </a:rPr>
                        <a:t> department is a good step. Could do more to develop and support stories and filmmakers from New Zealand's wider multi-cultural ethnicities and be more open to stories from those groups.</a:t>
                      </a:r>
                      <a:endParaRPr kumimoji="0" lang="en-NZ" sz="12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180000" marR="180000" marT="38817" marB="38817" anchor="ctr">
                    <a:lnL w="12700" cmpd="sng">
                      <a:noFill/>
                    </a:lnL>
                    <a:lnR w="12700" cmpd="sng">
                      <a:noFill/>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alpha val="40000"/>
                      </a:schemeClr>
                    </a:solidFill>
                  </a:tcPr>
                </a:tc>
                <a:extLst>
                  <a:ext uri="{0D108BD9-81ED-4DB2-BD59-A6C34878D82A}">
                    <a16:rowId xmlns:a16="http://schemas.microsoft.com/office/drawing/2014/main" val="442568517"/>
                  </a:ext>
                </a:extLst>
              </a:tr>
            </a:tbl>
          </a:graphicData>
        </a:graphic>
      </p:graphicFrame>
      <p:sp>
        <p:nvSpPr>
          <p:cNvPr id="16" name="TextBox 15">
            <a:extLst>
              <a:ext uri="{FF2B5EF4-FFF2-40B4-BE49-F238E27FC236}">
                <a16:creationId xmlns:a16="http://schemas.microsoft.com/office/drawing/2014/main" id="{760C1AF8-85B1-FF8B-0205-FED1EC46D847}"/>
              </a:ext>
            </a:extLst>
          </p:cNvPr>
          <p:cNvSpPr txBox="1"/>
          <p:nvPr/>
        </p:nvSpPr>
        <p:spPr>
          <a:xfrm>
            <a:off x="347676" y="1264130"/>
            <a:ext cx="11491520" cy="307777"/>
          </a:xfrm>
          <a:prstGeom prst="rect">
            <a:avLst/>
          </a:prstGeom>
          <a:solidFill>
            <a:srgbClr val="000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sz="1400" dirty="0">
                <a:solidFill>
                  <a:srgbClr val="FFFFFF"/>
                </a:solidFill>
                <a:latin typeface="Arial" panose="020B0604020202020204" pitchFamily="34" charset="0"/>
              </a:rPr>
              <a:t>WHAT PEOPLE THINK THE FILM COMMISSION COULD DO TO BETTER IDENTIFY, SUPPORT, AND DEVELOP DIVERSITY</a:t>
            </a:r>
            <a:endParaRPr kumimoji="0" lang="en-US" sz="14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8" name="Graphic 17">
            <a:extLst>
              <a:ext uri="{FF2B5EF4-FFF2-40B4-BE49-F238E27FC236}">
                <a16:creationId xmlns:a16="http://schemas.microsoft.com/office/drawing/2014/main" id="{9C52155F-A43E-F5F1-ABD6-824CC55B9499}"/>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51582" y="1979955"/>
            <a:ext cx="449762" cy="449762"/>
          </a:xfrm>
          <a:prstGeom prst="rect">
            <a:avLst/>
          </a:prstGeom>
        </p:spPr>
      </p:pic>
      <p:pic>
        <p:nvPicPr>
          <p:cNvPr id="19" name="Graphic 18">
            <a:extLst>
              <a:ext uri="{FF2B5EF4-FFF2-40B4-BE49-F238E27FC236}">
                <a16:creationId xmlns:a16="http://schemas.microsoft.com/office/drawing/2014/main" id="{676B036E-0C1C-B5B4-D3E7-324068748F5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57031" y="1979955"/>
            <a:ext cx="449762" cy="449762"/>
          </a:xfrm>
          <a:prstGeom prst="rect">
            <a:avLst/>
          </a:prstGeom>
        </p:spPr>
      </p:pic>
      <p:pic>
        <p:nvPicPr>
          <p:cNvPr id="20" name="Graphic 19">
            <a:extLst>
              <a:ext uri="{FF2B5EF4-FFF2-40B4-BE49-F238E27FC236}">
                <a16:creationId xmlns:a16="http://schemas.microsoft.com/office/drawing/2014/main" id="{51D81EE5-13FC-0255-7FEC-2863F331F58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762480" y="1979955"/>
            <a:ext cx="449762" cy="449762"/>
          </a:xfrm>
          <a:prstGeom prst="rect">
            <a:avLst/>
          </a:prstGeom>
        </p:spPr>
      </p:pic>
    </p:spTree>
    <p:extLst>
      <p:ext uri="{BB962C8B-B14F-4D97-AF65-F5344CB8AC3E}">
        <p14:creationId xmlns:p14="http://schemas.microsoft.com/office/powerpoint/2010/main" val="37789443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XCLUDEHIDDENSLIDES" val="False"/>
  <p:tag name="NUMBEROFPAGES" val="32"/>
</p:tagLst>
</file>

<file path=ppt/theme/theme1.xml><?xml version="1.0" encoding="utf-8"?>
<a:theme xmlns:a="http://schemas.openxmlformats.org/drawingml/2006/main" name="19_Office Theme">
  <a:themeElements>
    <a:clrScheme name="Custom 65">
      <a:dk1>
        <a:sysClr val="windowText" lastClr="000000"/>
      </a:dk1>
      <a:lt1>
        <a:sysClr val="window" lastClr="FFFFFF"/>
      </a:lt1>
      <a:dk2>
        <a:srgbClr val="44546A"/>
      </a:dk2>
      <a:lt2>
        <a:srgbClr val="E7E6E6"/>
      </a:lt2>
      <a:accent1>
        <a:srgbClr val="2B5667"/>
      </a:accent1>
      <a:accent2>
        <a:srgbClr val="357088"/>
      </a:accent2>
      <a:accent3>
        <a:srgbClr val="52B8E0"/>
      </a:accent3>
      <a:accent4>
        <a:srgbClr val="0093DE"/>
      </a:accent4>
      <a:accent5>
        <a:srgbClr val="66B32E"/>
      </a:accent5>
      <a:accent6>
        <a:srgbClr val="F68D3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61B204B-1A87-4C0E-9552-81AC21858EF8}">
  <we:reference id="1f4df590-35fc-4b16-a239-39709f9d8a74" version="1.0.0.1" store="EXCatalog" storeType="EXCatalog"/>
  <we:alternateReferences>
    <we:reference id="WA104381063" version="1.0.0.1" store="en-NZ"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7143</TotalTime>
  <Words>6951</Words>
  <Application>Microsoft Office PowerPoint</Application>
  <PresentationFormat>Widescreen</PresentationFormat>
  <Paragraphs>464</Paragraphs>
  <Slides>31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Arial Black</vt:lpstr>
      <vt:lpstr>Calibri</vt:lpstr>
      <vt:lpstr>Calibri Light</vt:lpstr>
      <vt:lpstr>19_Office Theme</vt:lpstr>
      <vt:lpstr>Stakeholder research report</vt:lpstr>
      <vt:lpstr>METHOD</vt:lpstr>
      <vt:lpstr>PowerPoint Presentation</vt:lpstr>
      <vt:lpstr>The overall stakeholder experience</vt:lpstr>
      <vt:lpstr>Three-quarters of stakeholders think the NZ Film Commission is performing extremely, very, or somewhat well in supporting and growing a diverse range of domestic stories. Most stakeholders, however, think there is a least a little room for improvement, as just 5% think the Commission is performing this role extremely well.</vt:lpstr>
      <vt:lpstr>Eight in ten stakeholders think the Film Commission is doing extremely, very, or somewhat well in attracting international productions. Again, most stakeholders think there is at least a little room for improvement, as only 3% think the Commission is performing this role extremely well.</vt:lpstr>
      <vt:lpstr>Two thirds of stakeholders are satisfied with their interactions with people at the Commission. By contrast only half are satisfied with the support they receive. The need for more support is the main theme of comments made around areas where the Film Commission needs to improve.</vt:lpstr>
      <vt:lpstr>Almost seven in ten agree that the Film Commission actively supports diversity and inclusion.  In contrast, many fewer think that the NZFC supports the screen sector to adopt more environmentally sustainable practices.  </vt:lpstr>
      <vt:lpstr>When asked what the Film Commission could do to improve diversity and inclusion, comments centred on the need for systemic change in the funding and support models, alongside more of a focus on new and emerging filmmakers.</vt:lpstr>
      <vt:lpstr>Sustainability is an area that just 37% agree the Film Commission is doing a good job on supporting. However, a theme emerging from a follow-up question highlights that some do not see it as the NZFC’s role to push for sustainability. There is an expectation that the Commission provide education and resources, though some would like to see sustainability mandated.  </vt:lpstr>
      <vt:lpstr>When asked what the Film Commission does well, support – both professional and financial – are the two main themes that emerged from comments.</vt:lpstr>
      <vt:lpstr>What they said: Comments relating to the top areas where the Film Commission is seen to be doing well …</vt:lpstr>
      <vt:lpstr>When asked what the Film Commission needs to improve on support and funding were the two main themes again, followed closely by the need for better communication.</vt:lpstr>
      <vt:lpstr>What they said: Comments relating to the top areas where the Film Commission is seen to need improvement …</vt:lpstr>
      <vt:lpstr>The stakeholder experience by stakeholder  group</vt:lpstr>
      <vt:lpstr>Government stakeholders and consultants are the most likely to think the Film Commission is performing well in its role to support and grow domestic stories. In contrast, guild and student/teacher/education providers are the least likely to believe the Film Commission is performing this role well.</vt:lpstr>
      <vt:lpstr>Government stakeholders, production company executives, and directors are the most likely to believe the Film Commission is doing well on attracting international productions. </vt:lpstr>
      <vt:lpstr>Stakeholder focus: Screenwriters What they say about their experience of the New Zealand Film Commission:</vt:lpstr>
      <vt:lpstr>Stakeholder focus: Directors What they say about their experience of the New Zealand Film Commission: </vt:lpstr>
      <vt:lpstr>Stakeholder focus: Producers What they say about their experience of the New Zealand Film Commission:</vt:lpstr>
      <vt:lpstr>Stakeholder focus: Production Sector What they say about their experience of the New Zealand Film Commission:</vt:lpstr>
      <vt:lpstr>Guild, government, and line producer stakeholders are the least likely to agree that the Film Commission supports and promotes diversity and inclusion. This is in contrast to all other stakeholder groups where at least two thirds agree the Commission is doing well in this area.</vt:lpstr>
      <vt:lpstr>For the most part fewer than half of all stakeholders agree the Film Commission supports the sector to adopt sustainability initiatives. The exception is consultants, where 75% agree the Commission is doing well in this area.</vt:lpstr>
      <vt:lpstr>All Government stakeholders surveyed agree that New Zealand is a world leading destination for screen production. The majority within all other stakeholder groups also agree with this statement. </vt:lpstr>
      <vt:lpstr>Satisfaction with engagement by team(s) engaged with</vt:lpstr>
      <vt:lpstr>Those engaging with the Rautaki Māori team are more likely to be satisfied with the support provided by the Film Commission. By contrast those engaging with business affairs, international, and premium fund teams are less likely to be satisfied with the Film Commission support as a whole.</vt:lpstr>
      <vt:lpstr>Satisfaction with interactions with the people who work at the Film Commission is strong across all stakeholder groups.</vt:lpstr>
      <vt:lpstr>The stakeholder experience by funding applications and outcomes </vt:lpstr>
      <vt:lpstr>Those who have applied for funding are less likely to believe that the Film Commission is performing its role to support and grow a diverse range of domestic stories well.</vt:lpstr>
      <vt:lpstr>Those who have not applied for funding are more likely to be satisfied with their interactions with the Film Commission overall, including the people they have been dealing with. Interestingly they are also more likely to be satisfied with their experience of the development and funding team.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Shi, Magdalen(MBAKL)</dc:creator>
  <cp:lastModifiedBy>Dunne, Michael (MBWCB)</cp:lastModifiedBy>
  <cp:revision>269</cp:revision>
  <cp:lastPrinted>2023-07-26T00:49:17Z</cp:lastPrinted>
  <dcterms:created xsi:type="dcterms:W3CDTF">2020-08-04T00:06:34Z</dcterms:created>
  <dcterms:modified xsi:type="dcterms:W3CDTF">2023-10-27T04:09:07Z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3741da7a-79c1-417c-b408-16c0bfe99fca_Enabled">
    <vt:lpwstr>true</vt:lpwstr>
  </property>
  <property fmtid="{D5CDD505-2E9C-101B-9397-08002B2CF9AE}" pid="3" name="MSIP_Label_3741da7a-79c1-417c-b408-16c0bfe99fca_SetDate">
    <vt:lpwstr>2023-07-17T02:02:24Z</vt:lpwstr>
  </property>
  <property fmtid="{D5CDD505-2E9C-101B-9397-08002B2CF9AE}" pid="4" name="MSIP_Label_3741da7a-79c1-417c-b408-16c0bfe99fca_Method">
    <vt:lpwstr>Standard</vt:lpwstr>
  </property>
  <property fmtid="{D5CDD505-2E9C-101B-9397-08002B2CF9AE}" pid="5" name="MSIP_Label_3741da7a-79c1-417c-b408-16c0bfe99fca_Name">
    <vt:lpwstr>Internal Only - Amber</vt:lpwstr>
  </property>
  <property fmtid="{D5CDD505-2E9C-101B-9397-08002B2CF9AE}" pid="6" name="MSIP_Label_3741da7a-79c1-417c-b408-16c0bfe99fca_SiteId">
    <vt:lpwstr>1e355c04-e0a4-42ed-8e2d-7351591f0ef1</vt:lpwstr>
  </property>
  <property fmtid="{D5CDD505-2E9C-101B-9397-08002B2CF9AE}" pid="7" name="MSIP_Label_3741da7a-79c1-417c-b408-16c0bfe99fca_ActionId">
    <vt:lpwstr>ea4cde4d-6610-4378-a951-655761fb6a4d</vt:lpwstr>
  </property>
  <property fmtid="{D5CDD505-2E9C-101B-9397-08002B2CF9AE}" pid="8" name="MSIP_Label_3741da7a-79c1-417c-b408-16c0bfe99fca_ContentBits">
    <vt:lpwstr>0</vt:lpwstr>
  </property>
</Properties>
</file>